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256" r:id="rId2"/>
    <p:sldId id="274" r:id="rId3"/>
    <p:sldId id="309" r:id="rId4"/>
    <p:sldId id="310" r:id="rId5"/>
    <p:sldId id="291" r:id="rId6"/>
    <p:sldId id="275" r:id="rId7"/>
    <p:sldId id="292" r:id="rId8"/>
    <p:sldId id="293" r:id="rId9"/>
    <p:sldId id="294" r:id="rId10"/>
    <p:sldId id="295" r:id="rId11"/>
    <p:sldId id="296" r:id="rId12"/>
    <p:sldId id="297" r:id="rId13"/>
    <p:sldId id="298" r:id="rId14"/>
    <p:sldId id="299" r:id="rId15"/>
    <p:sldId id="313" r:id="rId16"/>
    <p:sldId id="300" r:id="rId17"/>
    <p:sldId id="301" r:id="rId18"/>
    <p:sldId id="278" r:id="rId19"/>
    <p:sldId id="302" r:id="rId20"/>
    <p:sldId id="303" r:id="rId21"/>
    <p:sldId id="280" r:id="rId22"/>
    <p:sldId id="281" r:id="rId23"/>
    <p:sldId id="282" r:id="rId24"/>
    <p:sldId id="283" r:id="rId25"/>
    <p:sldId id="307" r:id="rId26"/>
    <p:sldId id="308" r:id="rId27"/>
    <p:sldId id="284" r:id="rId28"/>
    <p:sldId id="306" r:id="rId29"/>
    <p:sldId id="304" r:id="rId30"/>
    <p:sldId id="305" r:id="rId31"/>
    <p:sldId id="285" r:id="rId32"/>
    <p:sldId id="286" r:id="rId33"/>
    <p:sldId id="287" r:id="rId34"/>
    <p:sldId id="288" r:id="rId35"/>
    <p:sldId id="289" r:id="rId36"/>
    <p:sldId id="311" r:id="rId37"/>
    <p:sldId id="312" r:id="rId38"/>
  </p:sldIdLst>
  <p:sldSz cx="9144000" cy="5715000" type="screen16x10"/>
  <p:notesSz cx="6858000" cy="9144000"/>
  <p:defaultTextStyle>
    <a:defPPr>
      <a:defRPr lang="en-US"/>
    </a:defPPr>
    <a:lvl1pPr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06"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212"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320"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426"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532" algn="l" defTabSz="457106" rtl="0" eaLnBrk="1" latinLnBrk="0" hangingPunct="1">
      <a:defRPr kern="1200">
        <a:solidFill>
          <a:schemeClr val="tx1"/>
        </a:solidFill>
        <a:latin typeface="Arial" charset="0"/>
        <a:ea typeface="ＭＳ Ｐゴシック" charset="0"/>
        <a:cs typeface="ＭＳ Ｐゴシック" charset="0"/>
      </a:defRPr>
    </a:lvl6pPr>
    <a:lvl7pPr marL="2742640" algn="l" defTabSz="457106" rtl="0" eaLnBrk="1" latinLnBrk="0" hangingPunct="1">
      <a:defRPr kern="1200">
        <a:solidFill>
          <a:schemeClr val="tx1"/>
        </a:solidFill>
        <a:latin typeface="Arial" charset="0"/>
        <a:ea typeface="ＭＳ Ｐゴシック" charset="0"/>
        <a:cs typeface="ＭＳ Ｐゴシック" charset="0"/>
      </a:defRPr>
    </a:lvl7pPr>
    <a:lvl8pPr marL="3199744" algn="l" defTabSz="457106" rtl="0" eaLnBrk="1" latinLnBrk="0" hangingPunct="1">
      <a:defRPr kern="1200">
        <a:solidFill>
          <a:schemeClr val="tx1"/>
        </a:solidFill>
        <a:latin typeface="Arial" charset="0"/>
        <a:ea typeface="ＭＳ Ｐゴシック" charset="0"/>
        <a:cs typeface="ＭＳ Ｐゴシック" charset="0"/>
      </a:defRPr>
    </a:lvl8pPr>
    <a:lvl9pPr marL="3656852" algn="l" defTabSz="457106" rtl="0" eaLnBrk="1" latinLnBrk="0" hangingPunct="1">
      <a:defRPr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autoAdjust="0"/>
    <p:restoredTop sz="94648" autoAdjust="0"/>
  </p:normalViewPr>
  <p:slideViewPr>
    <p:cSldViewPr snapToGrid="0" snapToObjects="1">
      <p:cViewPr>
        <p:scale>
          <a:sx n="134" d="100"/>
          <a:sy n="134" d="100"/>
        </p:scale>
        <p:origin x="-3040" y="-1520"/>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1" d="100"/>
        <a:sy n="141"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EC33ACA9-23EC-204D-A512-FB82581C67A4}" type="datetime1">
              <a:rPr lang="en-US"/>
              <a:pPr>
                <a:defRPr/>
              </a:pPr>
              <a:t>26/10/22</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DF678164-3EA9-4649-B7F9-C95A32076356}" type="slidenum">
              <a:rPr lang="en-US"/>
              <a:pPr>
                <a:defRPr/>
              </a:pPr>
              <a:t>‹#›</a:t>
            </a:fld>
            <a:endParaRPr lang="en-US"/>
          </a:p>
        </p:txBody>
      </p:sp>
    </p:spTree>
    <p:extLst>
      <p:ext uri="{BB962C8B-B14F-4D97-AF65-F5344CB8AC3E}">
        <p14:creationId xmlns:p14="http://schemas.microsoft.com/office/powerpoint/2010/main" val="1441155991"/>
      </p:ext>
    </p:extLst>
  </p:cSld>
  <p:clrMap bg1="lt1" tx1="dk1" bg2="lt2" tx2="dk2" accent1="accent1" accent2="accent2" accent3="accent3" accent4="accent4" accent5="accent5" accent6="accent6" hlink="hlink" folHlink="folHlink"/>
  <p:notesStyle>
    <a:lvl1pPr algn="l" defTabSz="457106"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106"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212"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320"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426"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5532" algn="l" defTabSz="457106" rtl="0" eaLnBrk="1" latinLnBrk="0" hangingPunct="1">
      <a:defRPr sz="1200" kern="1200">
        <a:solidFill>
          <a:schemeClr val="tx1"/>
        </a:solidFill>
        <a:latin typeface="+mn-lt"/>
        <a:ea typeface="+mn-ea"/>
        <a:cs typeface="+mn-cs"/>
      </a:defRPr>
    </a:lvl6pPr>
    <a:lvl7pPr marL="2742640" algn="l" defTabSz="457106" rtl="0" eaLnBrk="1" latinLnBrk="0" hangingPunct="1">
      <a:defRPr sz="1200" kern="1200">
        <a:solidFill>
          <a:schemeClr val="tx1"/>
        </a:solidFill>
        <a:latin typeface="+mn-lt"/>
        <a:ea typeface="+mn-ea"/>
        <a:cs typeface="+mn-cs"/>
      </a:defRPr>
    </a:lvl7pPr>
    <a:lvl8pPr marL="3199744" algn="l" defTabSz="457106" rtl="0" eaLnBrk="1" latinLnBrk="0" hangingPunct="1">
      <a:defRPr sz="1200" kern="1200">
        <a:solidFill>
          <a:schemeClr val="tx1"/>
        </a:solidFill>
        <a:latin typeface="+mn-lt"/>
        <a:ea typeface="+mn-ea"/>
        <a:cs typeface="+mn-cs"/>
      </a:defRPr>
    </a:lvl8pPr>
    <a:lvl9pPr marL="3656852" algn="l" defTabSz="45710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Slide Image Placeholder 1"/>
          <p:cNvSpPr>
            <a:spLocks noGrp="1" noRot="1" noChangeAspect="1"/>
          </p:cNvSpPr>
          <p:nvPr>
            <p:ph type="sldImg"/>
          </p:nvPr>
        </p:nvSpPr>
        <p:spPr bwMode="auto">
          <a:xfrm>
            <a:off x="685800"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167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GB">
              <a:latin typeface="Calibri" charset="0"/>
              <a:ea typeface="ＭＳ Ｐゴシック" charset="0"/>
              <a:cs typeface="ＭＳ Ｐゴシック" charset="0"/>
            </a:endParaRPr>
          </a:p>
        </p:txBody>
      </p:sp>
      <p:sp>
        <p:nvSpPr>
          <p:cNvPr id="1167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9pPr>
          </a:lstStyle>
          <a:p>
            <a:pPr eaLnBrk="1" hangingPunct="1"/>
            <a:fld id="{968DC870-44F3-3D49-A101-DA809FF53EFF}" type="slidenum">
              <a:rPr lang="en-GB" sz="1200">
                <a:solidFill>
                  <a:schemeClr val="tx1"/>
                </a:solidFill>
                <a:latin typeface="Times" charset="0"/>
                <a:ea typeface="ＭＳ Ｐゴシック" charset="0"/>
                <a:cs typeface="ＭＳ Ｐゴシック" charset="0"/>
              </a:rPr>
              <a:pPr eaLnBrk="1" hangingPunct="1"/>
              <a:t>24</a:t>
            </a:fld>
            <a:endParaRPr lang="en-GB" sz="1200">
              <a:solidFill>
                <a:schemeClr val="tx1"/>
              </a:solidFill>
              <a:latin typeface="Times"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Calibri" charset="0"/>
              </a:rPr>
              <a:t>Ended up exchanging hard drives in Coventry</a:t>
            </a:r>
          </a:p>
        </p:txBody>
      </p:sp>
      <p:sp>
        <p:nvSpPr>
          <p:cNvPr id="399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4AE1B4EB-5B71-DF43-B4C4-05CD22FFF27F}" type="slidenum">
              <a:rPr lang="en-US" sz="1200"/>
              <a:pPr/>
              <a:t>26</a:t>
            </a:fld>
            <a:endParaRPr 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xfrm>
            <a:off x="685800"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Calibri"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fld id="{B8E3CC6E-652D-2C4C-A2EC-9B12D34B3DF6}" type="slidenum">
              <a:rPr lang="en-US" sz="1200"/>
              <a:pPr/>
              <a:t>28</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904875" y="3040078"/>
            <a:ext cx="7315200" cy="106627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5" name="Rectangle 4"/>
          <p:cNvSpPr/>
          <p:nvPr/>
        </p:nvSpPr>
        <p:spPr>
          <a:xfrm>
            <a:off x="914400" y="4206876"/>
            <a:ext cx="7315200" cy="5715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6" name="Rectangle 5"/>
          <p:cNvSpPr/>
          <p:nvPr/>
        </p:nvSpPr>
        <p:spPr>
          <a:xfrm>
            <a:off x="904875" y="3040078"/>
            <a:ext cx="228600" cy="1066271"/>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7" name="Rectangle 6"/>
          <p:cNvSpPr/>
          <p:nvPr/>
        </p:nvSpPr>
        <p:spPr>
          <a:xfrm>
            <a:off x="914400" y="4206876"/>
            <a:ext cx="228600" cy="5715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1219200" y="3238500"/>
            <a:ext cx="6858000" cy="825500"/>
          </a:xfrm>
        </p:spPr>
        <p:txBody>
          <a:bodyPr anchor="t"/>
          <a:lstStyle>
            <a:lvl1pPr algn="r">
              <a:defRPr sz="3200">
                <a:solidFill>
                  <a:schemeClr val="tx1"/>
                </a:solidFill>
              </a:defRPr>
            </a:lvl1pPr>
          </a:lstStyle>
          <a:p>
            <a:r>
              <a:rPr lang="en-GB" smtClean="0"/>
              <a:t>Click to edit Master title style</a:t>
            </a:r>
            <a:endParaRPr lang="en-US"/>
          </a:p>
        </p:txBody>
      </p:sp>
      <p:sp>
        <p:nvSpPr>
          <p:cNvPr id="9" name="Subtitle 8"/>
          <p:cNvSpPr>
            <a:spLocks noGrp="1"/>
          </p:cNvSpPr>
          <p:nvPr>
            <p:ph type="subTitle" idx="1"/>
          </p:nvPr>
        </p:nvSpPr>
        <p:spPr>
          <a:xfrm>
            <a:off x="1219200" y="4270376"/>
            <a:ext cx="6858000" cy="444500"/>
          </a:xfrm>
        </p:spPr>
        <p:txBody>
          <a:bodyPr/>
          <a:lstStyle>
            <a:lvl1pPr marL="0" indent="0" algn="r">
              <a:buNone/>
              <a:defRPr sz="2000">
                <a:solidFill>
                  <a:schemeClr val="tx2"/>
                </a:solidFill>
                <a:latin typeface="+mj-lt"/>
                <a:ea typeface="+mj-ea"/>
                <a:cs typeface="+mj-cs"/>
              </a:defRPr>
            </a:lvl1pPr>
            <a:lvl2pPr marL="457106" indent="0" algn="ctr">
              <a:buNone/>
            </a:lvl2pPr>
            <a:lvl3pPr marL="914212" indent="0" algn="ctr">
              <a:buNone/>
            </a:lvl3pPr>
            <a:lvl4pPr marL="1371320" indent="0" algn="ctr">
              <a:buNone/>
            </a:lvl4pPr>
            <a:lvl5pPr marL="1828426" indent="0" algn="ctr">
              <a:buNone/>
            </a:lvl5pPr>
            <a:lvl6pPr marL="2285532" indent="0" algn="ctr">
              <a:buNone/>
            </a:lvl6pPr>
            <a:lvl7pPr marL="2742640" indent="0" algn="ctr">
              <a:buNone/>
            </a:lvl7pPr>
            <a:lvl8pPr marL="3199744" indent="0" algn="ctr">
              <a:buNone/>
            </a:lvl8pPr>
            <a:lvl9pPr marL="3656852" indent="0" algn="ctr">
              <a:buNone/>
            </a:lvl9pPr>
          </a:lstStyle>
          <a:p>
            <a:r>
              <a:rPr lang="en-GB" smtClean="0"/>
              <a:t>Click to edit Master subtitle style</a:t>
            </a:r>
            <a:endParaRPr lang="en-US"/>
          </a:p>
        </p:txBody>
      </p:sp>
      <p:sp>
        <p:nvSpPr>
          <p:cNvPr id="10" name="Date Placeholder 27"/>
          <p:cNvSpPr>
            <a:spLocks noGrp="1"/>
          </p:cNvSpPr>
          <p:nvPr>
            <p:ph type="dt" sz="half" idx="10"/>
          </p:nvPr>
        </p:nvSpPr>
        <p:spPr>
          <a:xfrm>
            <a:off x="6400800" y="5295639"/>
            <a:ext cx="2286000" cy="305593"/>
          </a:xfrm>
        </p:spPr>
        <p:txBody>
          <a:bodyPr/>
          <a:lstStyle>
            <a:lvl1pPr>
              <a:defRPr/>
            </a:lvl1pPr>
          </a:lstStyle>
          <a:p>
            <a:pPr>
              <a:defRPr/>
            </a:pPr>
            <a:fld id="{5EA1F619-6395-4446-9887-2766C2487213}" type="datetime1">
              <a:rPr lang="en-US"/>
              <a:pPr>
                <a:defRPr/>
              </a:pPr>
              <a:t>26/10/22</a:t>
            </a:fld>
            <a:endParaRPr lang="en-US"/>
          </a:p>
        </p:txBody>
      </p:sp>
      <p:sp>
        <p:nvSpPr>
          <p:cNvPr id="11" name="Footer Placeholder 16"/>
          <p:cNvSpPr>
            <a:spLocks noGrp="1"/>
          </p:cNvSpPr>
          <p:nvPr>
            <p:ph type="ftr" sz="quarter" idx="11"/>
          </p:nvPr>
        </p:nvSpPr>
        <p:spPr>
          <a:xfrm>
            <a:off x="2898775" y="5295639"/>
            <a:ext cx="3475038" cy="305593"/>
          </a:xfrm>
        </p:spPr>
        <p:txBody>
          <a:bodyPr/>
          <a:lstStyle>
            <a:lvl1pPr>
              <a:defRPr/>
            </a:lvl1pPr>
          </a:lstStyle>
          <a:p>
            <a:pPr>
              <a:defRPr/>
            </a:pPr>
            <a:endParaRPr lang="en-US"/>
          </a:p>
        </p:txBody>
      </p:sp>
      <p:sp>
        <p:nvSpPr>
          <p:cNvPr id="12" name="Slide Number Placeholder 28"/>
          <p:cNvSpPr>
            <a:spLocks noGrp="1"/>
          </p:cNvSpPr>
          <p:nvPr>
            <p:ph type="sldNum" sz="quarter" idx="12"/>
          </p:nvPr>
        </p:nvSpPr>
        <p:spPr>
          <a:xfrm>
            <a:off x="1216025" y="5295639"/>
            <a:ext cx="1219200" cy="305593"/>
          </a:xfrm>
        </p:spPr>
        <p:txBody>
          <a:bodyPr/>
          <a:lstStyle>
            <a:lvl1pPr>
              <a:defRPr/>
            </a:lvl1pPr>
          </a:lstStyle>
          <a:p>
            <a:pPr>
              <a:defRPr/>
            </a:pPr>
            <a:fld id="{5E0A4559-41CA-D243-A015-6B70E490270B}" type="slidenum">
              <a:rPr lang="en-US"/>
              <a:pPr>
                <a:defRPr/>
              </a:pPr>
              <a:t>‹#›</a:t>
            </a:fld>
            <a:endParaRPr lang="en-US"/>
          </a:p>
        </p:txBody>
      </p:sp>
    </p:spTree>
    <p:extLst>
      <p:ext uri="{BB962C8B-B14F-4D97-AF65-F5344CB8AC3E}">
        <p14:creationId xmlns:p14="http://schemas.microsoft.com/office/powerpoint/2010/main" val="1188787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6A5CC34C-3851-8647-AC2A-5EBD6305069A}" type="datetime1">
              <a:rPr lang="en-US"/>
              <a:pPr>
                <a:defRPr/>
              </a:pPr>
              <a:t>26/10/22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B4F115F0-93E4-CA46-93A4-E3BF168480BB}" type="slidenum">
              <a:rPr lang="en-US"/>
              <a:pPr>
                <a:defRPr/>
              </a:pPr>
              <a:t>‹#›</a:t>
            </a:fld>
            <a:endParaRPr lang="en-US"/>
          </a:p>
        </p:txBody>
      </p:sp>
    </p:spTree>
    <p:extLst>
      <p:ext uri="{BB962C8B-B14F-4D97-AF65-F5344CB8AC3E}">
        <p14:creationId xmlns:p14="http://schemas.microsoft.com/office/powerpoint/2010/main" val="3721832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5" name="Isosceles Triangle 4"/>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6" name="Straight Connector 12"/>
          <p:cNvSpPr>
            <a:spLocks noChangeShapeType="1"/>
          </p:cNvSpPr>
          <p:nvPr/>
        </p:nvSpPr>
        <p:spPr bwMode="auto">
          <a:xfrm rot="5400000">
            <a:off x="4118246" y="2668323"/>
            <a:ext cx="4876271"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2" name="Vertical Title 1"/>
          <p:cNvSpPr>
            <a:spLocks noGrp="1"/>
          </p:cNvSpPr>
          <p:nvPr>
            <p:ph type="title" orient="vert"/>
          </p:nvPr>
        </p:nvSpPr>
        <p:spPr>
          <a:xfrm>
            <a:off x="6629400" y="228881"/>
            <a:ext cx="2057400" cy="4876271"/>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28881"/>
            <a:ext cx="6019800" cy="4876271"/>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208B36DB-76E0-6545-916D-6C2EEC686A5F}" type="datetime1">
              <a:rPr lang="en-US"/>
              <a:pPr>
                <a:defRPr/>
              </a:pPr>
              <a:t>26/10/22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3373295-8A6F-2D48-A34B-01C1B463EF51}" type="slidenum">
              <a:rPr lang="en-US"/>
              <a:pPr>
                <a:defRPr/>
              </a:pPr>
              <a:t>‹#›</a:t>
            </a:fld>
            <a:endParaRPr lang="en-US"/>
          </a:p>
        </p:txBody>
      </p:sp>
    </p:spTree>
    <p:extLst>
      <p:ext uri="{BB962C8B-B14F-4D97-AF65-F5344CB8AC3E}">
        <p14:creationId xmlns:p14="http://schemas.microsoft.com/office/powerpoint/2010/main" val="317057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8" name="Content Placeholder 7"/>
          <p:cNvSpPr>
            <a:spLocks noGrp="1"/>
          </p:cNvSpPr>
          <p:nvPr>
            <p:ph sz="quarter" idx="1"/>
          </p:nvPr>
        </p:nvSpPr>
        <p:spPr>
          <a:xfrm>
            <a:off x="457200" y="1016000"/>
            <a:ext cx="8229600" cy="41148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13"/>
          <p:cNvSpPr>
            <a:spLocks noGrp="1"/>
          </p:cNvSpPr>
          <p:nvPr>
            <p:ph type="dt" sz="half" idx="10"/>
          </p:nvPr>
        </p:nvSpPr>
        <p:spPr/>
        <p:txBody>
          <a:bodyPr/>
          <a:lstStyle>
            <a:lvl1pPr>
              <a:defRPr/>
            </a:lvl1pPr>
          </a:lstStyle>
          <a:p>
            <a:pPr>
              <a:defRPr/>
            </a:pPr>
            <a:fld id="{D7610B19-3302-A84D-B0E6-3EAE511D2EC7}" type="datetime1">
              <a:rPr lang="en-US"/>
              <a:pPr>
                <a:defRPr/>
              </a:pPr>
              <a:t>26/10/22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A6E38067-2ED1-4A44-90E6-22173DEE78A0}" type="slidenum">
              <a:rPr lang="en-US"/>
              <a:pPr>
                <a:defRPr/>
              </a:pPr>
              <a:t>‹#›</a:t>
            </a:fld>
            <a:endParaRPr lang="en-US"/>
          </a:p>
        </p:txBody>
      </p:sp>
    </p:spTree>
    <p:extLst>
      <p:ext uri="{BB962C8B-B14F-4D97-AF65-F5344CB8AC3E}">
        <p14:creationId xmlns:p14="http://schemas.microsoft.com/office/powerpoint/2010/main" val="353043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p:cNvSpPr/>
          <p:nvPr/>
        </p:nvSpPr>
        <p:spPr>
          <a:xfrm>
            <a:off x="914400" y="2349515"/>
            <a:ext cx="7315200" cy="106627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5" name="Rectangle 4"/>
          <p:cNvSpPr/>
          <p:nvPr/>
        </p:nvSpPr>
        <p:spPr>
          <a:xfrm>
            <a:off x="914400" y="2349515"/>
            <a:ext cx="228600" cy="1066271"/>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1219200" y="2476500"/>
            <a:ext cx="6858000" cy="889000"/>
          </a:xfrm>
        </p:spPr>
        <p:txBody>
          <a:bodyPr anchor="t"/>
          <a:lstStyle>
            <a:lvl1pPr algn="r">
              <a:buNone/>
              <a:defRPr sz="3200" b="0" cap="none" baseline="0"/>
            </a:lvl1pPr>
          </a:lstStyle>
          <a:p>
            <a:r>
              <a:rPr lang="en-GB" smtClean="0"/>
              <a:t>Click to edit Master title style</a:t>
            </a:r>
            <a:endParaRPr lang="en-US"/>
          </a:p>
        </p:txBody>
      </p:sp>
      <p:sp>
        <p:nvSpPr>
          <p:cNvPr id="3" name="Text Placeholder 2"/>
          <p:cNvSpPr>
            <a:spLocks noGrp="1"/>
          </p:cNvSpPr>
          <p:nvPr>
            <p:ph type="body" idx="1"/>
          </p:nvPr>
        </p:nvSpPr>
        <p:spPr>
          <a:xfrm>
            <a:off x="1295400" y="3556000"/>
            <a:ext cx="6781800" cy="9525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GB" smtClean="0"/>
              <a:t>Click to edit Master text styles</a:t>
            </a:r>
          </a:p>
        </p:txBody>
      </p:sp>
      <p:sp>
        <p:nvSpPr>
          <p:cNvPr id="6" name="Date Placeholder 3"/>
          <p:cNvSpPr>
            <a:spLocks noGrp="1"/>
          </p:cNvSpPr>
          <p:nvPr>
            <p:ph type="dt" sz="half" idx="10"/>
          </p:nvPr>
        </p:nvSpPr>
        <p:spPr>
          <a:xfrm>
            <a:off x="6400800" y="5295639"/>
            <a:ext cx="2286000" cy="305593"/>
          </a:xfrm>
        </p:spPr>
        <p:txBody>
          <a:bodyPr/>
          <a:lstStyle>
            <a:lvl1pPr>
              <a:defRPr/>
            </a:lvl1pPr>
          </a:lstStyle>
          <a:p>
            <a:pPr>
              <a:defRPr/>
            </a:pPr>
            <a:fld id="{81A66C2F-3929-4C44-825F-C654AC4D41EF}" type="datetime1">
              <a:rPr lang="en-US"/>
              <a:pPr>
                <a:defRPr/>
              </a:pPr>
              <a:t>26/10/22</a:t>
            </a:fld>
            <a:endParaRPr lang="en-US"/>
          </a:p>
        </p:txBody>
      </p:sp>
      <p:sp>
        <p:nvSpPr>
          <p:cNvPr id="7" name="Footer Placeholder 4"/>
          <p:cNvSpPr>
            <a:spLocks noGrp="1"/>
          </p:cNvSpPr>
          <p:nvPr>
            <p:ph type="ftr" sz="quarter" idx="11"/>
          </p:nvPr>
        </p:nvSpPr>
        <p:spPr>
          <a:xfrm>
            <a:off x="2898775" y="5295639"/>
            <a:ext cx="3475038" cy="305593"/>
          </a:xfrm>
        </p:spPr>
        <p:txBody>
          <a:bodyPr/>
          <a:lstStyle>
            <a:lvl1pPr>
              <a:defRPr/>
            </a:lvl1pPr>
          </a:lstStyle>
          <a:p>
            <a:pPr>
              <a:defRPr/>
            </a:pPr>
            <a:endParaRPr lang="en-US"/>
          </a:p>
        </p:txBody>
      </p:sp>
      <p:sp>
        <p:nvSpPr>
          <p:cNvPr id="8" name="Slide Number Placeholder 5"/>
          <p:cNvSpPr>
            <a:spLocks noGrp="1"/>
          </p:cNvSpPr>
          <p:nvPr>
            <p:ph type="sldNum" sz="quarter" idx="12"/>
          </p:nvPr>
        </p:nvSpPr>
        <p:spPr>
          <a:xfrm>
            <a:off x="1069997" y="5295639"/>
            <a:ext cx="1520825" cy="305593"/>
          </a:xfrm>
        </p:spPr>
        <p:txBody>
          <a:bodyPr/>
          <a:lstStyle>
            <a:lvl1pPr>
              <a:defRPr/>
            </a:lvl1pPr>
          </a:lstStyle>
          <a:p>
            <a:pPr>
              <a:defRPr/>
            </a:pPr>
            <a:fld id="{02D26250-FA1E-D641-ACE7-4169F12AAF1E}" type="slidenum">
              <a:rPr lang="en-US"/>
              <a:pPr>
                <a:defRPr/>
              </a:pPr>
              <a:t>‹#›</a:t>
            </a:fld>
            <a:endParaRPr lang="en-US"/>
          </a:p>
        </p:txBody>
      </p:sp>
    </p:spTree>
    <p:extLst>
      <p:ext uri="{BB962C8B-B14F-4D97-AF65-F5344CB8AC3E}">
        <p14:creationId xmlns:p14="http://schemas.microsoft.com/office/powerpoint/2010/main" val="8747481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762000"/>
          </a:xfrm>
        </p:spPr>
        <p:txBody>
          <a:bodyPr/>
          <a:lstStyle/>
          <a:p>
            <a:r>
              <a:rPr lang="en-GB" smtClean="0"/>
              <a:t>Click to edit Master title style</a:t>
            </a:r>
            <a:endParaRPr lang="en-US"/>
          </a:p>
        </p:txBody>
      </p:sp>
      <p:sp>
        <p:nvSpPr>
          <p:cNvPr id="9" name="Content Placeholder 8"/>
          <p:cNvSpPr>
            <a:spLocks noGrp="1"/>
          </p:cNvSpPr>
          <p:nvPr>
            <p:ph sz="quarter" idx="1"/>
          </p:nvPr>
        </p:nvSpPr>
        <p:spPr>
          <a:xfrm>
            <a:off x="457200" y="1016000"/>
            <a:ext cx="4041648" cy="41148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11" name="Content Placeholder 10"/>
          <p:cNvSpPr>
            <a:spLocks noGrp="1"/>
          </p:cNvSpPr>
          <p:nvPr>
            <p:ph sz="quarter" idx="2"/>
          </p:nvPr>
        </p:nvSpPr>
        <p:spPr>
          <a:xfrm>
            <a:off x="4632198" y="1013460"/>
            <a:ext cx="4041648" cy="41148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13"/>
          <p:cNvSpPr>
            <a:spLocks noGrp="1"/>
          </p:cNvSpPr>
          <p:nvPr>
            <p:ph type="dt" sz="half" idx="10"/>
          </p:nvPr>
        </p:nvSpPr>
        <p:spPr/>
        <p:txBody>
          <a:bodyPr/>
          <a:lstStyle>
            <a:lvl1pPr>
              <a:defRPr/>
            </a:lvl1pPr>
          </a:lstStyle>
          <a:p>
            <a:pPr>
              <a:defRPr/>
            </a:pPr>
            <a:fld id="{1316EF4E-409E-F14F-8FC5-2A6D5D7BE45F}" type="datetime1">
              <a:rPr lang="en-US"/>
              <a:pPr>
                <a:defRPr/>
              </a:pPr>
              <a:t>26/10/22</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144E6686-C4F1-8E42-A8DC-579B1DB3D74A}" type="slidenum">
              <a:rPr lang="en-US"/>
              <a:pPr>
                <a:defRPr/>
              </a:pPr>
              <a:t>‹#›</a:t>
            </a:fld>
            <a:endParaRPr lang="en-US"/>
          </a:p>
        </p:txBody>
      </p:sp>
    </p:spTree>
    <p:extLst>
      <p:ext uri="{BB962C8B-B14F-4D97-AF65-F5344CB8AC3E}">
        <p14:creationId xmlns:p14="http://schemas.microsoft.com/office/powerpoint/2010/main" val="3234570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762000"/>
          </a:xfrm>
        </p:spPr>
        <p:txBody>
          <a:bodyPr anchor="ct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071563"/>
            <a:ext cx="4040188" cy="5715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GB" smtClean="0"/>
              <a:t>Click to edit Master text styles</a:t>
            </a:r>
          </a:p>
        </p:txBody>
      </p:sp>
      <p:sp>
        <p:nvSpPr>
          <p:cNvPr id="4" name="Text Placeholder 3"/>
          <p:cNvSpPr>
            <a:spLocks noGrp="1"/>
          </p:cNvSpPr>
          <p:nvPr>
            <p:ph type="body" sz="half" idx="3"/>
          </p:nvPr>
        </p:nvSpPr>
        <p:spPr>
          <a:xfrm>
            <a:off x="4648221" y="1079500"/>
            <a:ext cx="4041775" cy="5715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GB" smtClean="0"/>
              <a:t>Click to edit Master text styles</a:t>
            </a:r>
          </a:p>
        </p:txBody>
      </p:sp>
      <p:sp>
        <p:nvSpPr>
          <p:cNvPr id="11" name="Content Placeholder 10"/>
          <p:cNvSpPr>
            <a:spLocks noGrp="1"/>
          </p:cNvSpPr>
          <p:nvPr>
            <p:ph sz="quarter" idx="2"/>
          </p:nvPr>
        </p:nvSpPr>
        <p:spPr>
          <a:xfrm>
            <a:off x="457200" y="1778000"/>
            <a:ext cx="4038600" cy="33655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13" name="Content Placeholder 12"/>
          <p:cNvSpPr>
            <a:spLocks noGrp="1"/>
          </p:cNvSpPr>
          <p:nvPr>
            <p:ph sz="quarter" idx="4"/>
          </p:nvPr>
        </p:nvSpPr>
        <p:spPr>
          <a:xfrm>
            <a:off x="4648200" y="1778000"/>
            <a:ext cx="4038600" cy="33655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13"/>
          <p:cNvSpPr>
            <a:spLocks noGrp="1"/>
          </p:cNvSpPr>
          <p:nvPr>
            <p:ph type="dt" sz="half" idx="10"/>
          </p:nvPr>
        </p:nvSpPr>
        <p:spPr/>
        <p:txBody>
          <a:bodyPr/>
          <a:lstStyle>
            <a:lvl1pPr>
              <a:defRPr/>
            </a:lvl1pPr>
          </a:lstStyle>
          <a:p>
            <a:pPr>
              <a:defRPr/>
            </a:pPr>
            <a:fld id="{BB045B10-7FA5-E34E-81ED-699EE98AC35B}" type="datetime1">
              <a:rPr lang="en-US"/>
              <a:pPr>
                <a:defRPr/>
              </a:pPr>
              <a:t>26/10/22</a:t>
            </a:fld>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A9ECF72C-028C-B848-B681-8B7BACE45D39}" type="slidenum">
              <a:rPr lang="en-US"/>
              <a:pPr>
                <a:defRPr/>
              </a:pPr>
              <a:t>‹#›</a:t>
            </a:fld>
            <a:endParaRPr lang="en-US"/>
          </a:p>
        </p:txBody>
      </p:sp>
    </p:spTree>
    <p:extLst>
      <p:ext uri="{BB962C8B-B14F-4D97-AF65-F5344CB8AC3E}">
        <p14:creationId xmlns:p14="http://schemas.microsoft.com/office/powerpoint/2010/main" val="3660895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Isosceles Triangle 2"/>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457200" y="190500"/>
            <a:ext cx="8229600" cy="762000"/>
          </a:xfrm>
        </p:spPr>
        <p:txBody>
          <a:bodyPr/>
          <a:lstStyle/>
          <a:p>
            <a:r>
              <a:rPr lang="en-GB" smtClean="0"/>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fld id="{989C4B7D-684F-744F-B657-FD920F5A7CE6}" type="datetime1">
              <a:rPr lang="en-US"/>
              <a:pPr>
                <a:defRPr/>
              </a:pPr>
              <a:t>26/10/22</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C0DDB3EB-7041-8440-ABD4-A300BC22D105}" type="slidenum">
              <a:rPr lang="en-US"/>
              <a:pPr>
                <a:defRPr/>
              </a:pPr>
              <a:t>‹#›</a:t>
            </a:fld>
            <a:endParaRPr lang="en-US"/>
          </a:p>
        </p:txBody>
      </p:sp>
    </p:spTree>
    <p:extLst>
      <p:ext uri="{BB962C8B-B14F-4D97-AF65-F5344CB8AC3E}">
        <p14:creationId xmlns:p14="http://schemas.microsoft.com/office/powerpoint/2010/main" val="111188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3" name="Isosceles Triangle 2"/>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4" name="Date Placeholder 1"/>
          <p:cNvSpPr>
            <a:spLocks noGrp="1"/>
          </p:cNvSpPr>
          <p:nvPr>
            <p:ph type="dt" sz="half" idx="10"/>
          </p:nvPr>
        </p:nvSpPr>
        <p:spPr/>
        <p:txBody>
          <a:bodyPr/>
          <a:lstStyle>
            <a:lvl1pPr>
              <a:defRPr/>
            </a:lvl1pPr>
          </a:lstStyle>
          <a:p>
            <a:pPr>
              <a:defRPr/>
            </a:pPr>
            <a:fld id="{3A3B09E8-C0E6-DC47-9FDE-9B8677E9A7BC}" type="datetime1">
              <a:rPr lang="en-US"/>
              <a:pPr>
                <a:defRPr/>
              </a:pPr>
              <a:t>26/10/22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4F9EF124-0A6C-2B45-A247-C22FCA58AFEA}" type="slidenum">
              <a:rPr lang="en-US"/>
              <a:pPr>
                <a:defRPr/>
              </a:pPr>
              <a:t>‹#›</a:t>
            </a:fld>
            <a:endParaRPr lang="en-US"/>
          </a:p>
        </p:txBody>
      </p:sp>
    </p:spTree>
    <p:extLst>
      <p:ext uri="{BB962C8B-B14F-4D97-AF65-F5344CB8AC3E}">
        <p14:creationId xmlns:p14="http://schemas.microsoft.com/office/powerpoint/2010/main" val="3870729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6" name="Straight Connector 11"/>
          <p:cNvSpPr>
            <a:spLocks noChangeShapeType="1"/>
          </p:cNvSpPr>
          <p:nvPr/>
        </p:nvSpPr>
        <p:spPr bwMode="auto">
          <a:xfrm rot="5400000">
            <a:off x="3663713" y="2770189"/>
            <a:ext cx="5029729"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7" name="Isosceles Triangle 6"/>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6324600" y="254000"/>
            <a:ext cx="2514600" cy="698500"/>
          </a:xfrm>
        </p:spPr>
        <p:txBody>
          <a:bodyPr>
            <a:noAutofit/>
          </a:bodyPr>
          <a:lstStyle>
            <a:lvl1pPr algn="l">
              <a:buNone/>
              <a:defRPr sz="2000" b="1">
                <a:solidFill>
                  <a:schemeClr val="tx2"/>
                </a:solidFill>
                <a:latin typeface="+mn-lt"/>
                <a:ea typeface="+mn-ea"/>
                <a:cs typeface="+mn-cs"/>
              </a:defRPr>
            </a:lvl1pPr>
          </a:lstStyle>
          <a:p>
            <a:r>
              <a:rPr lang="en-GB" smtClean="0"/>
              <a:t>Click to edit Master title style</a:t>
            </a:r>
            <a:endParaRPr lang="en-US"/>
          </a:p>
        </p:txBody>
      </p:sp>
      <p:sp>
        <p:nvSpPr>
          <p:cNvPr id="3" name="Text Placeholder 2"/>
          <p:cNvSpPr>
            <a:spLocks noGrp="1"/>
          </p:cNvSpPr>
          <p:nvPr>
            <p:ph type="body" idx="2"/>
          </p:nvPr>
        </p:nvSpPr>
        <p:spPr>
          <a:xfrm>
            <a:off x="6324600" y="1016017"/>
            <a:ext cx="2514600" cy="4036219"/>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GB" smtClean="0"/>
              <a:t>Click to edit Master text styles</a:t>
            </a:r>
          </a:p>
        </p:txBody>
      </p:sp>
      <p:sp>
        <p:nvSpPr>
          <p:cNvPr id="12" name="Content Placeholder 11"/>
          <p:cNvSpPr>
            <a:spLocks noGrp="1"/>
          </p:cNvSpPr>
          <p:nvPr>
            <p:ph sz="quarter" idx="1"/>
          </p:nvPr>
        </p:nvSpPr>
        <p:spPr>
          <a:xfrm>
            <a:off x="304800" y="254000"/>
            <a:ext cx="5715000" cy="4762500"/>
          </a:xfrm>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8" name="Date Placeholder 4"/>
          <p:cNvSpPr>
            <a:spLocks noGrp="1"/>
          </p:cNvSpPr>
          <p:nvPr>
            <p:ph type="dt" sz="half" idx="10"/>
          </p:nvPr>
        </p:nvSpPr>
        <p:spPr/>
        <p:txBody>
          <a:bodyPr/>
          <a:lstStyle>
            <a:lvl1pPr>
              <a:defRPr/>
            </a:lvl1pPr>
          </a:lstStyle>
          <a:p>
            <a:pPr>
              <a:defRPr/>
            </a:pPr>
            <a:fld id="{27D5E6D2-7757-644A-B008-8F5F1EB87116}" type="datetime1">
              <a:rPr lang="en-US"/>
              <a:pPr>
                <a:defRPr/>
              </a:pPr>
              <a:t>26/10/22</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84D1AB51-FC50-914D-A27C-E921A3631915}" type="slidenum">
              <a:rPr lang="en-US"/>
              <a:pPr>
                <a:defRPr/>
              </a:pPr>
              <a:t>‹#›</a:t>
            </a:fld>
            <a:endParaRPr lang="en-US"/>
          </a:p>
        </p:txBody>
      </p:sp>
    </p:spTree>
    <p:extLst>
      <p:ext uri="{BB962C8B-B14F-4D97-AF65-F5344CB8AC3E}">
        <p14:creationId xmlns:p14="http://schemas.microsoft.com/office/powerpoint/2010/main" val="2022460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6" name="Isosceles Triangle 5"/>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7" name="Rectangle 6"/>
          <p:cNvSpPr/>
          <p:nvPr/>
        </p:nvSpPr>
        <p:spPr>
          <a:xfrm>
            <a:off x="457229" y="416719"/>
            <a:ext cx="182563" cy="5715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457200" y="417380"/>
            <a:ext cx="8229600" cy="562240"/>
          </a:xfrm>
          <a:ln>
            <a:solidFill>
              <a:schemeClr val="accent1"/>
            </a:solidFill>
          </a:ln>
        </p:spPr>
        <p:txBody>
          <a:bodyPr lIns="274264" anchor="ctr"/>
          <a:lstStyle>
            <a:lvl1pPr algn="r">
              <a:buNone/>
              <a:defRPr sz="2000" b="0">
                <a:solidFill>
                  <a:schemeClr val="tx1"/>
                </a:solidFill>
              </a:defRPr>
            </a:lvl1pPr>
          </a:lstStyle>
          <a:p>
            <a:r>
              <a:rPr lang="en-GB" smtClean="0"/>
              <a:t>Click to edit Master title style</a:t>
            </a:r>
            <a:endParaRPr lang="en-US"/>
          </a:p>
        </p:txBody>
      </p:sp>
      <p:sp>
        <p:nvSpPr>
          <p:cNvPr id="3" name="Picture Placeholder 2"/>
          <p:cNvSpPr>
            <a:spLocks noGrp="1"/>
          </p:cNvSpPr>
          <p:nvPr>
            <p:ph type="pic" idx="1"/>
          </p:nvPr>
        </p:nvSpPr>
        <p:spPr>
          <a:xfrm>
            <a:off x="457200" y="1587500"/>
            <a:ext cx="8229600" cy="3558540"/>
          </a:xfrm>
          <a:solidFill>
            <a:schemeClr val="tx1">
              <a:shade val="50000"/>
            </a:schemeClr>
          </a:solidFill>
          <a:ln>
            <a:noFill/>
          </a:ln>
          <a:effectLst/>
        </p:spPr>
        <p:txBody>
          <a:bodyPr>
            <a:normAutofit/>
          </a:bodyPr>
          <a:lstStyle>
            <a:lvl1pPr marL="0" indent="0">
              <a:spcBef>
                <a:spcPts val="600"/>
              </a:spcBef>
              <a:buNone/>
              <a:defRPr sz="3200"/>
            </a:lvl1pPr>
          </a:lstStyle>
          <a:p>
            <a:pPr lvl="0"/>
            <a:r>
              <a:rPr lang="en-GB" noProof="0" smtClean="0"/>
              <a:t>Click icon to add picture</a:t>
            </a:r>
            <a:endParaRPr lang="en-US" noProof="0" dirty="0"/>
          </a:p>
        </p:txBody>
      </p:sp>
      <p:sp>
        <p:nvSpPr>
          <p:cNvPr id="4" name="Text Placeholder 3"/>
          <p:cNvSpPr>
            <a:spLocks noGrp="1"/>
          </p:cNvSpPr>
          <p:nvPr>
            <p:ph type="body" sz="half" idx="2"/>
          </p:nvPr>
        </p:nvSpPr>
        <p:spPr>
          <a:xfrm>
            <a:off x="457200" y="1016001"/>
            <a:ext cx="8229600" cy="4445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GB" smtClean="0"/>
              <a:t>Click to edit Master text styles</a:t>
            </a:r>
          </a:p>
        </p:txBody>
      </p:sp>
      <p:sp>
        <p:nvSpPr>
          <p:cNvPr id="8" name="Date Placeholder 4"/>
          <p:cNvSpPr>
            <a:spLocks noGrp="1"/>
          </p:cNvSpPr>
          <p:nvPr>
            <p:ph type="dt" sz="half" idx="10"/>
          </p:nvPr>
        </p:nvSpPr>
        <p:spPr/>
        <p:txBody>
          <a:bodyPr/>
          <a:lstStyle>
            <a:lvl1pPr>
              <a:defRPr/>
            </a:lvl1pPr>
          </a:lstStyle>
          <a:p>
            <a:pPr>
              <a:defRPr/>
            </a:pPr>
            <a:fld id="{1924E06D-541B-9147-8640-55401BD49883}" type="datetime1">
              <a:rPr lang="en-US"/>
              <a:pPr>
                <a:defRPr/>
              </a:pPr>
              <a:t>26/10/22</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820A361F-4E47-FB48-974D-C72988C7CB61}" type="slidenum">
              <a:rPr lang="en-US"/>
              <a:pPr>
                <a:defRPr/>
              </a:pPr>
              <a:t>‹#›</a:t>
            </a:fld>
            <a:endParaRPr lang="en-US"/>
          </a:p>
        </p:txBody>
      </p:sp>
    </p:spTree>
    <p:extLst>
      <p:ext uri="{BB962C8B-B14F-4D97-AF65-F5344CB8AC3E}">
        <p14:creationId xmlns:p14="http://schemas.microsoft.com/office/powerpoint/2010/main" val="17428425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27000"/>
            <a:ext cx="8229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1" tIns="45711" rIns="91421" bIns="45711" numCol="1" anchor="b" anchorCtr="0" compatLnSpc="1">
            <a:prstTxWarp prst="textNoShape">
              <a:avLst/>
            </a:prstTxWarp>
          </a:bodyPr>
          <a:lstStyle/>
          <a:p>
            <a:pPr lvl="0"/>
            <a:r>
              <a:rPr lang="en-GB"/>
              <a:t>Click to edit Master title style</a:t>
            </a:r>
            <a:endParaRPr lang="en-US"/>
          </a:p>
        </p:txBody>
      </p:sp>
      <p:sp>
        <p:nvSpPr>
          <p:cNvPr id="1027" name="Text Placeholder 12"/>
          <p:cNvSpPr>
            <a:spLocks noGrp="1"/>
          </p:cNvSpPr>
          <p:nvPr>
            <p:ph type="body" idx="1"/>
          </p:nvPr>
        </p:nvSpPr>
        <p:spPr bwMode="auto">
          <a:xfrm>
            <a:off x="457200" y="1016004"/>
            <a:ext cx="8229600" cy="409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1" tIns="45711" rIns="91421" bIns="45711"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Date Placeholder 13"/>
          <p:cNvSpPr>
            <a:spLocks noGrp="1"/>
          </p:cNvSpPr>
          <p:nvPr>
            <p:ph type="dt" sz="half" idx="2"/>
          </p:nvPr>
        </p:nvSpPr>
        <p:spPr>
          <a:xfrm>
            <a:off x="6400807" y="5296974"/>
            <a:ext cx="2289175" cy="304271"/>
          </a:xfrm>
          <a:prstGeom prst="rect">
            <a:avLst/>
          </a:prstGeom>
        </p:spPr>
        <p:txBody>
          <a:bodyPr vert="horz" wrap="square" lIns="91421" tIns="45711" rIns="91421" bIns="45711" numCol="1" anchor="t" anchorCtr="0" compatLnSpc="1">
            <a:prstTxWarp prst="textNoShape">
              <a:avLst/>
            </a:prstTxWarp>
          </a:bodyPr>
          <a:lstStyle>
            <a:lvl1pPr>
              <a:defRPr sz="1400">
                <a:solidFill>
                  <a:schemeClr val="tx2"/>
                </a:solidFill>
                <a:latin typeface="Gill Sans MT" charset="0"/>
              </a:defRPr>
            </a:lvl1pPr>
          </a:lstStyle>
          <a:p>
            <a:pPr>
              <a:defRPr/>
            </a:pPr>
            <a:fld id="{9296EE55-A872-B540-B192-D6314CBAE1E6}" type="datetime1">
              <a:rPr lang="en-US"/>
              <a:pPr>
                <a:defRPr/>
              </a:pPr>
              <a:t>26/10/22</a:t>
            </a:fld>
            <a:endParaRPr lang="en-US"/>
          </a:p>
        </p:txBody>
      </p:sp>
      <p:sp>
        <p:nvSpPr>
          <p:cNvPr id="3" name="Footer Placeholder 2"/>
          <p:cNvSpPr>
            <a:spLocks noGrp="1"/>
          </p:cNvSpPr>
          <p:nvPr>
            <p:ph type="ftr" sz="quarter" idx="3"/>
          </p:nvPr>
        </p:nvSpPr>
        <p:spPr>
          <a:xfrm>
            <a:off x="2898775" y="5296974"/>
            <a:ext cx="3505200" cy="304271"/>
          </a:xfrm>
          <a:prstGeom prst="rect">
            <a:avLst/>
          </a:prstGeom>
        </p:spPr>
        <p:txBody>
          <a:bodyPr vert="horz" lIns="91421" tIns="45711" rIns="91421" bIns="45711"/>
          <a:lstStyle>
            <a:lvl1pPr algn="r" eaLnBrk="1" fontAlgn="auto" latinLnBrk="0" hangingPunct="1">
              <a:spcBef>
                <a:spcPts val="0"/>
              </a:spcBef>
              <a:spcAft>
                <a:spcPts val="0"/>
              </a:spcAft>
              <a:defRPr kumimoji="0" sz="1400">
                <a:solidFill>
                  <a:schemeClr val="tx2"/>
                </a:solidFill>
                <a:latin typeface="+mn-lt"/>
                <a:ea typeface="+mn-ea"/>
                <a:cs typeface="+mn-cs"/>
              </a:defRPr>
            </a:lvl1pPr>
          </a:lstStyle>
          <a:p>
            <a:pPr>
              <a:defRPr/>
            </a:pPr>
            <a:endParaRPr lang="en-US"/>
          </a:p>
        </p:txBody>
      </p:sp>
      <p:sp>
        <p:nvSpPr>
          <p:cNvPr id="23" name="Slide Number Placeholder 22"/>
          <p:cNvSpPr>
            <a:spLocks noGrp="1"/>
          </p:cNvSpPr>
          <p:nvPr>
            <p:ph type="sldNum" sz="quarter" idx="4"/>
          </p:nvPr>
        </p:nvSpPr>
        <p:spPr>
          <a:xfrm>
            <a:off x="612775" y="5296974"/>
            <a:ext cx="1981200" cy="304271"/>
          </a:xfrm>
          <a:prstGeom prst="rect">
            <a:avLst/>
          </a:prstGeom>
        </p:spPr>
        <p:txBody>
          <a:bodyPr vert="horz" wrap="square" lIns="91421" tIns="45711" rIns="91421" bIns="45711" numCol="1" anchor="t" anchorCtr="0" compatLnSpc="1">
            <a:prstTxWarp prst="textNoShape">
              <a:avLst/>
            </a:prstTxWarp>
          </a:bodyPr>
          <a:lstStyle>
            <a:lvl1pPr>
              <a:defRPr sz="1400">
                <a:solidFill>
                  <a:schemeClr val="tx2"/>
                </a:solidFill>
                <a:latin typeface="Gill Sans MT" charset="0"/>
              </a:defRPr>
            </a:lvl1pPr>
          </a:lstStyle>
          <a:p>
            <a:pPr>
              <a:defRPr/>
            </a:pPr>
            <a:fld id="{9768E49E-88B9-1249-A04A-C28947E6128C}" type="slidenum">
              <a:rPr lang="en-US"/>
              <a:pPr>
                <a:defRPr/>
              </a:pPr>
              <a:t>‹#›</a:t>
            </a:fld>
            <a:endParaRPr lang="en-US"/>
          </a:p>
        </p:txBody>
      </p:sp>
      <p:sp>
        <p:nvSpPr>
          <p:cNvPr id="1031" name="Straight Connector 27"/>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1032" name="Straight Connector 28"/>
          <p:cNvSpPr>
            <a:spLocks noChangeShapeType="1"/>
          </p:cNvSpPr>
          <p:nvPr/>
        </p:nvSpPr>
        <p:spPr bwMode="auto">
          <a:xfrm>
            <a:off x="457200" y="9525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10" name="Isosceles Triangle 9"/>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809" r:id="rId1"/>
    <p:sldLayoutId id="2147483805" r:id="rId2"/>
    <p:sldLayoutId id="2147483810" r:id="rId3"/>
    <p:sldLayoutId id="2147483806" r:id="rId4"/>
    <p:sldLayoutId id="2147483807" r:id="rId5"/>
    <p:sldLayoutId id="2147483811" r:id="rId6"/>
    <p:sldLayoutId id="2147483812" r:id="rId7"/>
    <p:sldLayoutId id="2147483813" r:id="rId8"/>
    <p:sldLayoutId id="2147483814" r:id="rId9"/>
    <p:sldLayoutId id="2147483808" r:id="rId10"/>
    <p:sldLayoutId id="2147483815" r:id="rId11"/>
  </p:sldLayoutIdLst>
  <p:txStyles>
    <p:titleStyle>
      <a:lvl1pPr algn="l" rtl="0" eaLnBrk="0" fontAlgn="base" hangingPunct="0">
        <a:spcBef>
          <a:spcPct val="0"/>
        </a:spcBef>
        <a:spcAft>
          <a:spcPct val="0"/>
        </a:spcAft>
        <a:defRPr sz="3200" kern="12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2pPr>
      <a:lvl3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3pPr>
      <a:lvl4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4pPr>
      <a:lvl5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5pPr>
      <a:lvl6pPr marL="457106"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6pPr>
      <a:lvl7pPr marL="914212"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7pPr>
      <a:lvl8pPr marL="1371320"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8pPr>
      <a:lvl9pPr marL="1828426"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9pPr>
    </p:titleStyle>
    <p:bodyStyle>
      <a:lvl1pPr marL="272994" indent="-272994" algn="l" rtl="0" eaLnBrk="0" fontAlgn="base" hangingPunct="0">
        <a:spcBef>
          <a:spcPts val="600"/>
        </a:spcBef>
        <a:spcAft>
          <a:spcPct val="0"/>
        </a:spcAft>
        <a:buClr>
          <a:schemeClr val="accent1"/>
        </a:buClr>
        <a:buSzPct val="76000"/>
        <a:buFont typeface="Wingdings 3" charset="0"/>
        <a:buChar char=""/>
        <a:defRPr sz="2600" kern="1200">
          <a:solidFill>
            <a:schemeClr val="tx1"/>
          </a:solidFill>
          <a:latin typeface="+mn-lt"/>
          <a:ea typeface="ＭＳ Ｐゴシック" charset="0"/>
          <a:cs typeface="ＭＳ Ｐゴシック" charset="0"/>
        </a:defRPr>
      </a:lvl1pPr>
      <a:lvl2pPr marL="547576" indent="-272994" algn="l" rtl="0" eaLnBrk="0" fontAlgn="base" hangingPunct="0">
        <a:spcBef>
          <a:spcPts val="500"/>
        </a:spcBef>
        <a:spcAft>
          <a:spcPct val="0"/>
        </a:spcAft>
        <a:buClr>
          <a:schemeClr val="accent2"/>
        </a:buClr>
        <a:buSzPct val="76000"/>
        <a:buFont typeface="Wingdings 3" charset="0"/>
        <a:buChar char=""/>
        <a:defRPr sz="2300" kern="1200">
          <a:solidFill>
            <a:schemeClr val="tx2"/>
          </a:solidFill>
          <a:latin typeface="+mn-lt"/>
          <a:ea typeface="ＭＳ Ｐゴシック" charset="0"/>
          <a:cs typeface="+mn-cs"/>
        </a:defRPr>
      </a:lvl2pPr>
      <a:lvl3pPr marL="822157" indent="-228552" algn="l" rtl="0" eaLnBrk="0" fontAlgn="base" hangingPunct="0">
        <a:spcBef>
          <a:spcPts val="500"/>
        </a:spcBef>
        <a:spcAft>
          <a:spcPct val="0"/>
        </a:spcAft>
        <a:buClr>
          <a:srgbClr val="BCBCBC"/>
        </a:buClr>
        <a:buSzPct val="76000"/>
        <a:buFont typeface="Wingdings 3" charset="0"/>
        <a:buChar char=""/>
        <a:defRPr sz="2000" kern="1200">
          <a:solidFill>
            <a:schemeClr val="tx1"/>
          </a:solidFill>
          <a:latin typeface="+mn-lt"/>
          <a:ea typeface="ＭＳ Ｐゴシック" charset="0"/>
          <a:cs typeface="+mn-cs"/>
        </a:defRPr>
      </a:lvl3pPr>
      <a:lvl4pPr marL="1096739" indent="-228552" algn="l" rtl="0" eaLnBrk="0" fontAlgn="base" hangingPunct="0">
        <a:spcBef>
          <a:spcPts val="400"/>
        </a:spcBef>
        <a:spcAft>
          <a:spcPct val="0"/>
        </a:spcAft>
        <a:buClr>
          <a:srgbClr val="8BA2B4"/>
        </a:buClr>
        <a:buSzPct val="70000"/>
        <a:buFont typeface="Wingdings" charset="0"/>
        <a:buChar char=""/>
        <a:defRPr kern="1200">
          <a:solidFill>
            <a:schemeClr val="tx1"/>
          </a:solidFill>
          <a:latin typeface="+mn-lt"/>
          <a:ea typeface="ＭＳ Ｐゴシック" charset="0"/>
          <a:cs typeface="+mn-cs"/>
        </a:defRPr>
      </a:lvl4pPr>
      <a:lvl5pPr marL="1371320" indent="-228552" algn="l" rtl="0" eaLnBrk="0" fontAlgn="base" hangingPunct="0">
        <a:spcBef>
          <a:spcPts val="300"/>
        </a:spcBef>
        <a:spcAft>
          <a:spcPct val="0"/>
        </a:spcAft>
        <a:buClr>
          <a:schemeClr val="accent2"/>
        </a:buClr>
        <a:buSzPct val="70000"/>
        <a:buFont typeface="Wingdings" charset="0"/>
        <a:buChar char=""/>
        <a:defRPr sz="1600" kern="1200">
          <a:solidFill>
            <a:schemeClr val="tx1"/>
          </a:solidFill>
          <a:latin typeface="+mn-lt"/>
          <a:ea typeface="ＭＳ Ｐゴシック" charset="0"/>
          <a:cs typeface="+mn-cs"/>
        </a:defRPr>
      </a:lvl5pPr>
      <a:lvl6pPr marL="1645583" indent="-182843"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426" indent="-182843"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268" indent="-182843"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111" indent="-182843"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06" algn="l" rtl="0" eaLnBrk="1" latinLnBrk="0" hangingPunct="1">
        <a:defRPr kumimoji="0" kern="1200">
          <a:solidFill>
            <a:schemeClr val="tx1"/>
          </a:solidFill>
          <a:latin typeface="+mn-lt"/>
          <a:ea typeface="+mn-ea"/>
          <a:cs typeface="+mn-cs"/>
        </a:defRPr>
      </a:lvl2pPr>
      <a:lvl3pPr marL="914212" algn="l" rtl="0" eaLnBrk="1" latinLnBrk="0" hangingPunct="1">
        <a:defRPr kumimoji="0" kern="1200">
          <a:solidFill>
            <a:schemeClr val="tx1"/>
          </a:solidFill>
          <a:latin typeface="+mn-lt"/>
          <a:ea typeface="+mn-ea"/>
          <a:cs typeface="+mn-cs"/>
        </a:defRPr>
      </a:lvl3pPr>
      <a:lvl4pPr marL="1371320" algn="l" rtl="0" eaLnBrk="1" latinLnBrk="0" hangingPunct="1">
        <a:defRPr kumimoji="0" kern="1200">
          <a:solidFill>
            <a:schemeClr val="tx1"/>
          </a:solidFill>
          <a:latin typeface="+mn-lt"/>
          <a:ea typeface="+mn-ea"/>
          <a:cs typeface="+mn-cs"/>
        </a:defRPr>
      </a:lvl4pPr>
      <a:lvl5pPr marL="1828426" algn="l" rtl="0" eaLnBrk="1" latinLnBrk="0" hangingPunct="1">
        <a:defRPr kumimoji="0" kern="1200">
          <a:solidFill>
            <a:schemeClr val="tx1"/>
          </a:solidFill>
          <a:latin typeface="+mn-lt"/>
          <a:ea typeface="+mn-ea"/>
          <a:cs typeface="+mn-cs"/>
        </a:defRPr>
      </a:lvl5pPr>
      <a:lvl6pPr marL="2285532" algn="l" rtl="0" eaLnBrk="1" latinLnBrk="0" hangingPunct="1">
        <a:defRPr kumimoji="0" kern="1200">
          <a:solidFill>
            <a:schemeClr val="tx1"/>
          </a:solidFill>
          <a:latin typeface="+mn-lt"/>
          <a:ea typeface="+mn-ea"/>
          <a:cs typeface="+mn-cs"/>
        </a:defRPr>
      </a:lvl6pPr>
      <a:lvl7pPr marL="2742640" algn="l" rtl="0" eaLnBrk="1" latinLnBrk="0" hangingPunct="1">
        <a:defRPr kumimoji="0" kern="1200">
          <a:solidFill>
            <a:schemeClr val="tx1"/>
          </a:solidFill>
          <a:latin typeface="+mn-lt"/>
          <a:ea typeface="+mn-ea"/>
          <a:cs typeface="+mn-cs"/>
        </a:defRPr>
      </a:lvl7pPr>
      <a:lvl8pPr marL="3199744" algn="l" rtl="0" eaLnBrk="1" latinLnBrk="0" hangingPunct="1">
        <a:defRPr kumimoji="0" kern="1200">
          <a:solidFill>
            <a:schemeClr val="tx1"/>
          </a:solidFill>
          <a:latin typeface="+mn-lt"/>
          <a:ea typeface="+mn-ea"/>
          <a:cs typeface="+mn-cs"/>
        </a:defRPr>
      </a:lvl8pPr>
      <a:lvl9pPr marL="365685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jpe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jpeg"/><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 Id="rId3"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 Id="rId3" Type="http://schemas.openxmlformats.org/officeDocument/2006/relationships/image" Target="../media/image6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p:txBody>
          <a:bodyPr/>
          <a:lstStyle/>
          <a:p>
            <a:r>
              <a:rPr lang="en-US" sz="2800" dirty="0" smtClean="0"/>
              <a:t>Breaking Paradigms</a:t>
            </a:r>
            <a:br>
              <a:rPr lang="en-US" sz="2800" dirty="0" smtClean="0"/>
            </a:br>
            <a:r>
              <a:rPr lang="en-US" sz="2000" dirty="0" smtClean="0"/>
              <a:t>The German STEC outbreak</a:t>
            </a:r>
            <a:endParaRPr lang="en-US" sz="1600" i="1" dirty="0"/>
          </a:p>
        </p:txBody>
      </p:sp>
      <p:sp>
        <p:nvSpPr>
          <p:cNvPr id="14338" name="Subtitle 2"/>
          <p:cNvSpPr>
            <a:spLocks noGrp="1"/>
          </p:cNvSpPr>
          <p:nvPr>
            <p:ph type="subTitle" idx="1"/>
          </p:nvPr>
        </p:nvSpPr>
        <p:spPr/>
        <p:txBody>
          <a:bodyPr/>
          <a:lstStyle/>
          <a:p>
            <a:r>
              <a:rPr lang="en-US" smtClean="0"/>
              <a:t>Professor Mark Pallen</a:t>
            </a:r>
            <a:endParaRPr lang="en-US" dirty="0" smtClean="0"/>
          </a:p>
        </p:txBody>
      </p:sp>
      <p:pic>
        <p:nvPicPr>
          <p:cNvPr id="4" name="Picture 3"/>
          <p:cNvPicPr>
            <a:picLocks noChangeAspect="1"/>
          </p:cNvPicPr>
          <p:nvPr/>
        </p:nvPicPr>
        <p:blipFill>
          <a:blip r:embed="rId2" cstate="print">
            <a:alphaModFix amt="80000"/>
            <a:extLst>
              <a:ext uri="{28A0092B-C50C-407E-A947-70E740481C1C}">
                <a14:useLocalDpi xmlns:a14="http://schemas.microsoft.com/office/drawing/2010/main"/>
              </a:ext>
            </a:extLst>
          </a:blip>
          <a:stretch>
            <a:fillRect/>
          </a:stretch>
        </p:blipFill>
        <p:spPr>
          <a:xfrm>
            <a:off x="221847" y="715521"/>
            <a:ext cx="2796632" cy="1821140"/>
          </a:xfrm>
          <a:prstGeom prst="rect">
            <a:avLst/>
          </a:prstGeom>
          <a:ln>
            <a:noFill/>
          </a:ln>
          <a:effectLst>
            <a:softEdge rad="112500"/>
          </a:effectLst>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79888" y="1037683"/>
            <a:ext cx="1306955" cy="1089129"/>
          </a:xfrm>
          <a:prstGeom prst="ellipse">
            <a:avLst/>
          </a:prstGeom>
          <a:ln w="3175" cap="rnd" cmpd="sng">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8"/>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86843" y="199902"/>
            <a:ext cx="4229100" cy="129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395153" y="514350"/>
            <a:ext cx="8297092" cy="4229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6" name="Straight Arrow Connector 5"/>
          <p:cNvCxnSpPr/>
          <p:nvPr/>
        </p:nvCxnSpPr>
        <p:spPr>
          <a:xfrm>
            <a:off x="4640580" y="1657350"/>
            <a:ext cx="2811780" cy="914400"/>
          </a:xfrm>
          <a:prstGeom prst="straightConnector1">
            <a:avLst/>
          </a:prstGeom>
          <a:ln w="66675" cap="flat" cmpd="sng" algn="ctr">
            <a:solidFill>
              <a:schemeClr val="tx1"/>
            </a:solidFill>
            <a:prstDash val="solid"/>
            <a:round/>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6286514" y="2743729"/>
            <a:ext cx="1484129" cy="360099"/>
          </a:xfrm>
          <a:prstGeom prst="rect">
            <a:avLst/>
          </a:prstGeom>
        </p:spPr>
        <p:style>
          <a:lnRef idx="1">
            <a:schemeClr val="accent3"/>
          </a:lnRef>
          <a:fillRef idx="2">
            <a:schemeClr val="accent3"/>
          </a:fillRef>
          <a:effectRef idx="1">
            <a:schemeClr val="accent3"/>
          </a:effectRef>
          <a:fontRef idx="minor">
            <a:schemeClr val="dk1"/>
          </a:fontRef>
        </p:style>
        <p:txBody>
          <a:bodyPr wrap="none" lIns="82295" tIns="41148" rIns="82295" bIns="41148">
            <a:spAutoFit/>
          </a:bodyPr>
          <a:lstStyle/>
          <a:p>
            <a:pPr>
              <a:defRPr/>
            </a:pPr>
            <a:r>
              <a:rPr lang="en-US" dirty="0"/>
              <a:t>BGI-Shenzhen</a:t>
            </a:r>
          </a:p>
        </p:txBody>
      </p:sp>
      <p:sp>
        <p:nvSpPr>
          <p:cNvPr id="21" name="TextBox 20"/>
          <p:cNvSpPr txBox="1"/>
          <p:nvPr/>
        </p:nvSpPr>
        <p:spPr>
          <a:xfrm>
            <a:off x="3475053" y="1086119"/>
            <a:ext cx="1526057" cy="360099"/>
          </a:xfrm>
          <a:prstGeom prst="rect">
            <a:avLst/>
          </a:prstGeom>
        </p:spPr>
        <p:style>
          <a:lnRef idx="1">
            <a:schemeClr val="accent3"/>
          </a:lnRef>
          <a:fillRef idx="2">
            <a:schemeClr val="accent3"/>
          </a:fillRef>
          <a:effectRef idx="1">
            <a:schemeClr val="accent3"/>
          </a:effectRef>
          <a:fontRef idx="minor">
            <a:schemeClr val="dk1"/>
          </a:fontRef>
        </p:style>
        <p:txBody>
          <a:bodyPr wrap="none" lIns="82295" tIns="41148" rIns="82295" bIns="41148">
            <a:spAutoFit/>
          </a:bodyPr>
          <a:lstStyle/>
          <a:p>
            <a:pPr>
              <a:defRPr/>
            </a:pPr>
            <a:r>
              <a:rPr lang="en-US" dirty="0"/>
              <a:t>UKE Hamburg</a:t>
            </a:r>
          </a:p>
        </p:txBody>
      </p:sp>
      <p:pic>
        <p:nvPicPr>
          <p:cNvPr id="23" name="Picture 22"/>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5532120" y="1714501"/>
            <a:ext cx="1234440" cy="61232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descr="DSC_0125-1024x828.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492240" y="3371857"/>
            <a:ext cx="2252962" cy="15181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9327295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50840" y="1886487"/>
            <a:ext cx="8367713" cy="24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8"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20684" y="1371865"/>
            <a:ext cx="10398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20690" y="399521"/>
            <a:ext cx="2994025" cy="943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5"/>
          <p:cNvSpPr>
            <a:spLocks noChangeArrowheads="1"/>
          </p:cNvSpPr>
          <p:nvPr/>
        </p:nvSpPr>
        <p:spPr bwMode="auto">
          <a:xfrm>
            <a:off x="3702065" y="514619"/>
            <a:ext cx="3232729"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5" tIns="41148" rIns="82295" bIns="41148">
            <a:spAutoFit/>
          </a:bodyPr>
          <a:lstStyle/>
          <a:p>
            <a:r>
              <a:rPr lang="en-US"/>
              <a:t>Informationen wollen frei sein!</a:t>
            </a:r>
          </a:p>
        </p:txBody>
      </p:sp>
      <p:sp>
        <p:nvSpPr>
          <p:cNvPr id="24581" name="Rectangle 6"/>
          <p:cNvSpPr>
            <a:spLocks noChangeArrowheads="1"/>
          </p:cNvSpPr>
          <p:nvPr/>
        </p:nvSpPr>
        <p:spPr bwMode="auto">
          <a:xfrm>
            <a:off x="3808414" y="971024"/>
            <a:ext cx="2950726"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5" tIns="41148" rIns="82295" bIns="41148">
            <a:spAutoFit/>
          </a:bodyPr>
          <a:lstStyle/>
          <a:p>
            <a:r>
              <a:rPr lang="en-US"/>
              <a:t>Data ad libertatem tendunt!</a:t>
            </a:r>
          </a:p>
        </p:txBody>
      </p:sp>
      <p:sp>
        <p:nvSpPr>
          <p:cNvPr id="24582" name="Rectangle 7"/>
          <p:cNvSpPr>
            <a:spLocks noChangeArrowheads="1"/>
          </p:cNvSpPr>
          <p:nvPr/>
        </p:nvSpPr>
        <p:spPr bwMode="auto">
          <a:xfrm>
            <a:off x="4524375" y="1485639"/>
            <a:ext cx="1384492"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5" tIns="41148" rIns="82295" bIns="41148">
            <a:spAutoFit/>
          </a:bodyPr>
          <a:lstStyle/>
          <a:p>
            <a:r>
              <a:rPr lang="en-US"/>
              <a:t>信息要免费!</a:t>
            </a:r>
          </a:p>
        </p:txBody>
      </p:sp>
      <p:sp>
        <p:nvSpPr>
          <p:cNvPr id="24583" name="TextBox 7"/>
          <p:cNvSpPr txBox="1">
            <a:spLocks noChangeArrowheads="1"/>
          </p:cNvSpPr>
          <p:nvPr/>
        </p:nvSpPr>
        <p:spPr bwMode="auto">
          <a:xfrm>
            <a:off x="1554178" y="4229365"/>
            <a:ext cx="4207055" cy="421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5" tIns="41148" rIns="82295" bIns="41148">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US" sz="2200">
                <a:solidFill>
                  <a:srgbClr val="000000"/>
                </a:solidFill>
                <a:latin typeface="Gill Sans" charset="0"/>
                <a:ea typeface="ヒラギノ角ゴ ProN W3" charset="0"/>
                <a:cs typeface="ヒラギノ角ゴ ProN W3" charset="0"/>
                <a:sym typeface="Gill Sans" charset="0"/>
              </a:rPr>
              <a:t>Scott Edmunds, Yingrui Li, YuJun Cui</a:t>
            </a:r>
          </a:p>
        </p:txBody>
      </p:sp>
    </p:spTree>
    <p:extLst>
      <p:ext uri="{BB962C8B-B14F-4D97-AF65-F5344CB8AC3E}">
        <p14:creationId xmlns:p14="http://schemas.microsoft.com/office/powerpoint/2010/main" val="35262059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GB">
                <a:latin typeface="Bookman Old Style" charset="0"/>
              </a:rPr>
              <a:t>Crowd-sourcing the genome</a:t>
            </a:r>
          </a:p>
        </p:txBody>
      </p:sp>
      <p:pic>
        <p:nvPicPr>
          <p:cNvPr id="25602" name="Picture 5" descr="crowdsourcing2.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46051" y="1029229"/>
            <a:ext cx="9115425" cy="3705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3"/>
          <a:stretch>
            <a:fillRect/>
          </a:stretch>
        </p:blipFill>
        <p:spPr>
          <a:xfrm>
            <a:off x="6903720" y="1200150"/>
            <a:ext cx="1165860" cy="9715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6138013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pPr eaLnBrk="1" hangingPunct="1"/>
            <a:r>
              <a:rPr lang="en-US">
                <a:latin typeface="Bookman Old Style" charset="0"/>
              </a:rPr>
              <a:t>Crowd-sourcing the genome</a:t>
            </a:r>
          </a:p>
        </p:txBody>
      </p:sp>
      <p:sp>
        <p:nvSpPr>
          <p:cNvPr id="26626" name="Content Placeholder 2"/>
          <p:cNvSpPr>
            <a:spLocks noGrp="1"/>
          </p:cNvSpPr>
          <p:nvPr>
            <p:ph sz="quarter" idx="1"/>
          </p:nvPr>
        </p:nvSpPr>
        <p:spPr>
          <a:xfrm>
            <a:off x="457200" y="1016006"/>
            <a:ext cx="8229600" cy="4114271"/>
          </a:xfrm>
        </p:spPr>
        <p:txBody>
          <a:bodyPr/>
          <a:lstStyle/>
          <a:p>
            <a:pPr eaLnBrk="1" hangingPunct="1"/>
            <a:r>
              <a:rPr lang="en-US">
                <a:latin typeface="Gill Sans MT" charset="0"/>
              </a:rPr>
              <a:t>Within 24 hours of its release, the genome is assembled</a:t>
            </a:r>
          </a:p>
          <a:p>
            <a:pPr eaLnBrk="1" hangingPunct="1"/>
            <a:r>
              <a:rPr lang="en-US">
                <a:latin typeface="Gill Sans MT" charset="0"/>
              </a:rPr>
              <a:t>Within two days, assigned to an existing lineage</a:t>
            </a:r>
          </a:p>
          <a:p>
            <a:pPr eaLnBrk="1" hangingPunct="1"/>
            <a:r>
              <a:rPr lang="en-US">
                <a:latin typeface="Gill Sans MT" charset="0"/>
              </a:rPr>
              <a:t>Within five days, strain-specific diagnostic test released</a:t>
            </a:r>
          </a:p>
          <a:p>
            <a:pPr eaLnBrk="1" hangingPunct="1"/>
            <a:r>
              <a:rPr lang="en-US">
                <a:latin typeface="Gill Sans MT" charset="0"/>
              </a:rPr>
              <a:t>Within a week, two-dozen reports on the biology and evolution of the strain had been filed on an open-source wiki</a:t>
            </a:r>
            <a:r>
              <a:rPr lang="en-GB">
                <a:latin typeface="Gill Sans MT" charset="0"/>
              </a:rPr>
              <a:t> </a:t>
            </a:r>
            <a:endParaRPr lang="en-US">
              <a:latin typeface="Gill Sans MT" charset="0"/>
            </a:endParaRPr>
          </a:p>
        </p:txBody>
      </p:sp>
      <p:pic>
        <p:nvPicPr>
          <p:cNvPr id="4" name="Picture 3"/>
          <p:cNvPicPr>
            <a:picLocks noChangeAspect="1"/>
          </p:cNvPicPr>
          <p:nvPr/>
        </p:nvPicPr>
        <p:blipFill>
          <a:blip r:embed="rId2" cstate="print">
            <a:alphaModFix amt="80000"/>
            <a:extLst>
              <a:ext uri="{28A0092B-C50C-407E-A947-70E740481C1C}">
                <a14:useLocalDpi xmlns:a14="http://schemas.microsoft.com/office/drawing/2010/main"/>
              </a:ext>
            </a:extLst>
          </a:blip>
          <a:stretch>
            <a:fillRect/>
          </a:stretch>
        </p:blipFill>
        <p:spPr>
          <a:xfrm>
            <a:off x="5790529" y="3359775"/>
            <a:ext cx="2796632" cy="1821140"/>
          </a:xfrm>
          <a:prstGeom prst="rect">
            <a:avLst/>
          </a:prstGeom>
          <a:ln>
            <a:noFill/>
          </a:ln>
          <a:effectLst>
            <a:softEdge rad="112500"/>
          </a:effectLst>
        </p:spPr>
      </p:pic>
    </p:spTree>
    <p:extLst>
      <p:ext uri="{BB962C8B-B14F-4D97-AF65-F5344CB8AC3E}">
        <p14:creationId xmlns:p14="http://schemas.microsoft.com/office/powerpoint/2010/main" val="44667629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4" descr="crowdsourcing1.PN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25472" y="113771"/>
            <a:ext cx="4937125" cy="5201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8"/>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914900" y="399521"/>
            <a:ext cx="4229100" cy="129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9"/>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5668974" y="1542523"/>
            <a:ext cx="2960687" cy="1848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10"/>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6286500" y="3429000"/>
            <a:ext cx="1987550" cy="1240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19183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362200" y="787400"/>
            <a:ext cx="4406900" cy="41275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8" name="Oval Callout 7"/>
          <p:cNvSpPr/>
          <p:nvPr/>
        </p:nvSpPr>
        <p:spPr>
          <a:xfrm>
            <a:off x="1211275" y="113771"/>
            <a:ext cx="6721475" cy="1543844"/>
          </a:xfrm>
          <a:prstGeom prst="wedgeEllipseCallout">
            <a:avLst/>
          </a:prstGeom>
        </p:spPr>
        <p:style>
          <a:lnRef idx="2">
            <a:schemeClr val="accent4">
              <a:shade val="50000"/>
            </a:schemeClr>
          </a:lnRef>
          <a:fillRef idx="1">
            <a:schemeClr val="accent4"/>
          </a:fillRef>
          <a:effectRef idx="0">
            <a:schemeClr val="accent4"/>
          </a:effectRef>
          <a:fontRef idx="minor">
            <a:schemeClr val="lt1"/>
          </a:fontRef>
        </p:style>
        <p:txBody>
          <a:bodyPr lIns="82295" tIns="41148" rIns="82295" bIns="41148" anchor="ctr"/>
          <a:lstStyle/>
          <a:p>
            <a:pPr>
              <a:defRPr/>
            </a:pPr>
            <a:r>
              <a:rPr lang="ja-JP" altLang="en-US">
                <a:solidFill>
                  <a:srgbClr val="FFFFFF"/>
                </a:solidFill>
                <a:latin typeface="Gill Sans MT" charset="0"/>
                <a:ea typeface="ヒラギノ角ゴ ProN W3" charset="0"/>
                <a:cs typeface="ヒラギノ角ゴ ProN W3" charset="0"/>
              </a:rPr>
              <a:t>“</a:t>
            </a:r>
            <a:r>
              <a:rPr lang="en-US">
                <a:solidFill>
                  <a:srgbClr val="FFFFFF"/>
                </a:solidFill>
                <a:latin typeface="Gill Sans MT" charset="0"/>
                <a:ea typeface="ヒラギノ角ゴ ProN W3" charset="0"/>
                <a:cs typeface="ヒラギノ角ゴ ProN W3" charset="0"/>
              </a:rPr>
              <a:t>Calling International Rescue…</a:t>
            </a:r>
            <a:r>
              <a:rPr lang="ja-JP" altLang="en-US">
                <a:solidFill>
                  <a:srgbClr val="FFFFFF"/>
                </a:solidFill>
                <a:latin typeface="Gill Sans MT" charset="0"/>
                <a:ea typeface="ヒラギノ角ゴ ProN W3" charset="0"/>
                <a:cs typeface="ヒラギノ角ゴ ProN W3" charset="0"/>
              </a:rPr>
              <a:t>”</a:t>
            </a:r>
            <a:endParaRPr lang="en-US">
              <a:solidFill>
                <a:srgbClr val="FFFFFF"/>
              </a:solidFill>
              <a:latin typeface="Gill Sans MT" charset="0"/>
              <a:ea typeface="ヒラギノ角ゴ ProN W3" charset="0"/>
              <a:cs typeface="ヒラギノ角ゴ ProN W3" charset="0"/>
            </a:endParaRPr>
          </a:p>
        </p:txBody>
      </p:sp>
    </p:spTree>
    <p:extLst>
      <p:ext uri="{BB962C8B-B14F-4D97-AF65-F5344CB8AC3E}">
        <p14:creationId xmlns:p14="http://schemas.microsoft.com/office/powerpoint/2010/main" val="33744358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pPr eaLnBrk="1" hangingPunct="1"/>
            <a:r>
              <a:rPr lang="en-US">
                <a:latin typeface="Bookman Old Style" charset="0"/>
              </a:rPr>
              <a:t>Squaring the circle…</a:t>
            </a:r>
          </a:p>
        </p:txBody>
      </p:sp>
      <p:sp>
        <p:nvSpPr>
          <p:cNvPr id="28674" name="Content Placeholder 2"/>
          <p:cNvSpPr>
            <a:spLocks noGrp="1"/>
          </p:cNvSpPr>
          <p:nvPr>
            <p:ph sz="quarter" idx="1"/>
          </p:nvPr>
        </p:nvSpPr>
        <p:spPr>
          <a:xfrm>
            <a:off x="457207" y="1016004"/>
            <a:ext cx="4041775" cy="4114271"/>
          </a:xfrm>
        </p:spPr>
        <p:txBody>
          <a:bodyPr/>
          <a:lstStyle/>
          <a:p>
            <a:pPr eaLnBrk="1" hangingPunct="1"/>
            <a:r>
              <a:rPr lang="en-US" sz="2000" dirty="0">
                <a:latin typeface="Gill Sans MT" charset="0"/>
              </a:rPr>
              <a:t>A few Tweets and blog posts do not equate to a peer-reviewed research publication</a:t>
            </a:r>
          </a:p>
          <a:p>
            <a:pPr eaLnBrk="1" hangingPunct="1"/>
            <a:r>
              <a:rPr lang="en-US" sz="2000" dirty="0">
                <a:latin typeface="Gill Sans MT" charset="0"/>
              </a:rPr>
              <a:t>Paper for NEJM written up to include </a:t>
            </a:r>
          </a:p>
          <a:p>
            <a:pPr lvl="1" eaLnBrk="1" hangingPunct="1"/>
            <a:r>
              <a:rPr lang="en-US" sz="1800" dirty="0">
                <a:latin typeface="Gill Sans MT" charset="0"/>
              </a:rPr>
              <a:t>Case study of a family</a:t>
            </a:r>
          </a:p>
          <a:p>
            <a:pPr lvl="1" eaLnBrk="1" hangingPunct="1"/>
            <a:r>
              <a:rPr lang="ja-JP" altLang="en-US" sz="1800" dirty="0">
                <a:latin typeface="Gill Sans MT" charset="0"/>
              </a:rPr>
              <a:t>“</a:t>
            </a:r>
            <a:r>
              <a:rPr lang="en-US" altLang="ja-JP" sz="1800" dirty="0">
                <a:latin typeface="Gill Sans MT" charset="0"/>
              </a:rPr>
              <a:t>Journey</a:t>
            </a:r>
            <a:r>
              <a:rPr lang="ja-JP" altLang="en-US" sz="1800" dirty="0">
                <a:latin typeface="Gill Sans MT" charset="0"/>
              </a:rPr>
              <a:t>”</a:t>
            </a:r>
            <a:r>
              <a:rPr lang="en-US" altLang="ja-JP" sz="1800" dirty="0">
                <a:latin typeface="Gill Sans MT" charset="0"/>
              </a:rPr>
              <a:t>, not just destination</a:t>
            </a:r>
          </a:p>
          <a:p>
            <a:pPr lvl="1" eaLnBrk="1" hangingPunct="1"/>
            <a:r>
              <a:rPr lang="en-US" sz="1800" dirty="0">
                <a:latin typeface="Gill Sans MT" charset="0"/>
              </a:rPr>
              <a:t>Analyses all repeated in house by Nick Loman</a:t>
            </a:r>
          </a:p>
          <a:p>
            <a:pPr eaLnBrk="1" hangingPunct="1"/>
            <a:r>
              <a:rPr lang="en-US" sz="2000" dirty="0">
                <a:latin typeface="Gill Sans MT" charset="0"/>
              </a:rPr>
              <a:t>Problems with what to include and who to include from </a:t>
            </a:r>
            <a:r>
              <a:rPr lang="en-US" sz="2000" dirty="0" err="1">
                <a:latin typeface="Gill Sans MT" charset="0"/>
              </a:rPr>
              <a:t>crowdsourcers</a:t>
            </a:r>
            <a:endParaRPr lang="en-US" sz="2000" dirty="0">
              <a:latin typeface="Gill Sans MT" charset="0"/>
            </a:endParaRPr>
          </a:p>
          <a:p>
            <a:pPr eaLnBrk="1" hangingPunct="1"/>
            <a:endParaRPr lang="en-US" sz="2400" dirty="0">
              <a:latin typeface="Gill Sans MT" charset="0"/>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293" t="-1103"/>
          <a:stretch/>
        </p:blipFill>
        <p:spPr>
          <a:xfrm>
            <a:off x="4500572" y="1196198"/>
            <a:ext cx="4498975" cy="28072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464482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pPr eaLnBrk="1" hangingPunct="1"/>
            <a:r>
              <a:rPr lang="en-US">
                <a:latin typeface="Bookman Old Style" charset="0"/>
              </a:rPr>
              <a:t>Take-away messages</a:t>
            </a:r>
          </a:p>
        </p:txBody>
      </p:sp>
      <p:sp>
        <p:nvSpPr>
          <p:cNvPr id="30722" name="Content Placeholder 2"/>
          <p:cNvSpPr>
            <a:spLocks noGrp="1"/>
          </p:cNvSpPr>
          <p:nvPr>
            <p:ph sz="quarter" idx="1"/>
          </p:nvPr>
        </p:nvSpPr>
        <p:spPr>
          <a:xfrm>
            <a:off x="457200" y="1016003"/>
            <a:ext cx="8229600" cy="4114271"/>
          </a:xfrm>
        </p:spPr>
        <p:txBody>
          <a:bodyPr/>
          <a:lstStyle/>
          <a:p>
            <a:pPr eaLnBrk="1" hangingPunct="1"/>
            <a:r>
              <a:rPr lang="en-US" dirty="0">
                <a:latin typeface="Gill Sans MT" charset="0"/>
              </a:rPr>
              <a:t>A new Weltanschauung? A new Zeitgeist?</a:t>
            </a:r>
          </a:p>
          <a:p>
            <a:pPr eaLnBrk="1" hangingPunct="1"/>
            <a:r>
              <a:rPr lang="en-GB" dirty="0">
                <a:latin typeface="Gill Sans MT" charset="0"/>
              </a:rPr>
              <a:t>Social media (blogging, Twitter) can augment usual channels of academic discourse</a:t>
            </a:r>
          </a:p>
          <a:p>
            <a:pPr eaLnBrk="1" hangingPunct="1"/>
            <a:r>
              <a:rPr lang="en-US" dirty="0">
                <a:latin typeface="Gill Sans MT" charset="0"/>
              </a:rPr>
              <a:t>Open-Source Genomics: a propitious confluence of </a:t>
            </a:r>
          </a:p>
          <a:p>
            <a:pPr lvl="1" eaLnBrk="1" hangingPunct="1"/>
            <a:r>
              <a:rPr lang="en-US" dirty="0">
                <a:latin typeface="Gill Sans MT" charset="0"/>
              </a:rPr>
              <a:t>high-throughput genomics</a:t>
            </a:r>
          </a:p>
          <a:p>
            <a:pPr lvl="1" eaLnBrk="1" hangingPunct="1"/>
            <a:r>
              <a:rPr lang="en-US" dirty="0">
                <a:latin typeface="Gill Sans MT" charset="0"/>
              </a:rPr>
              <a:t>crowd-sourced analyses </a:t>
            </a:r>
          </a:p>
          <a:p>
            <a:pPr lvl="1" eaLnBrk="1" hangingPunct="1"/>
            <a:r>
              <a:rPr lang="en-US" dirty="0">
                <a:latin typeface="Gill Sans MT" charset="0"/>
              </a:rPr>
              <a:t>a liberal approach to data release</a:t>
            </a:r>
            <a:endParaRPr lang="en-GB" dirty="0">
              <a:latin typeface="Gill Sans MT" charset="0"/>
            </a:endParaRPr>
          </a:p>
          <a:p>
            <a:pPr eaLnBrk="1" hangingPunct="1"/>
            <a:r>
              <a:rPr lang="en-GB" dirty="0">
                <a:latin typeface="Gill Sans MT" charset="0"/>
              </a:rPr>
              <a:t>Key role for benchtop sequencers</a:t>
            </a:r>
            <a:r>
              <a:rPr lang="en-GB" dirty="0" smtClean="0">
                <a:latin typeface="Gill Sans MT" charset="0"/>
              </a:rPr>
              <a:t>…</a:t>
            </a:r>
          </a:p>
          <a:p>
            <a:pPr eaLnBrk="1" hangingPunct="1"/>
            <a:r>
              <a:rPr lang="en-GB" dirty="0" smtClean="0">
                <a:latin typeface="Gill Sans MT" charset="0"/>
              </a:rPr>
              <a:t>Laid the groundwork for Covid!</a:t>
            </a:r>
            <a:endParaRPr lang="en-GB" dirty="0">
              <a:latin typeface="Gill Sans MT" charset="0"/>
            </a:endParaRPr>
          </a:p>
        </p:txBody>
      </p:sp>
    </p:spTree>
    <p:extLst>
      <p:ext uri="{BB962C8B-B14F-4D97-AF65-F5344CB8AC3E}">
        <p14:creationId xmlns:p14="http://schemas.microsoft.com/office/powerpoint/2010/main" val="5063356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p:txBody>
          <a:bodyPr lIns="82276" tIns="41138" rIns="82276" bIns="41138"/>
          <a:lstStyle/>
          <a:p>
            <a:r>
              <a:rPr lang="en-US" dirty="0" smtClean="0">
                <a:latin typeface="Bookman Old Style" charset="0"/>
              </a:rPr>
              <a:t/>
            </a:r>
            <a:br>
              <a:rPr lang="en-US" dirty="0" smtClean="0">
                <a:latin typeface="Bookman Old Style" charset="0"/>
              </a:rPr>
            </a:br>
            <a:r>
              <a:rPr lang="en-GB" sz="2800" i="1" dirty="0" smtClean="0">
                <a:latin typeface="Bookman Old Style" charset="0"/>
              </a:rPr>
              <a:t>Take</a:t>
            </a:r>
            <a:r>
              <a:rPr lang="en-GB" sz="2800" i="1" dirty="0">
                <a:latin typeface="Bookman Old Style" charset="0"/>
              </a:rPr>
              <a:t>-away messages</a:t>
            </a:r>
            <a:endParaRPr lang="en-GB" sz="3600" i="1" dirty="0">
              <a:latin typeface="Bookman Old Style" charset="0"/>
            </a:endParaRPr>
          </a:p>
        </p:txBody>
      </p:sp>
      <p:sp>
        <p:nvSpPr>
          <p:cNvPr id="52226" name="Content Placeholder 2"/>
          <p:cNvSpPr>
            <a:spLocks noGrp="1"/>
          </p:cNvSpPr>
          <p:nvPr>
            <p:ph sz="quarter" idx="1"/>
          </p:nvPr>
        </p:nvSpPr>
        <p:spPr/>
        <p:txBody>
          <a:bodyPr lIns="82276" tIns="41138" rIns="82276" bIns="41138"/>
          <a:lstStyle/>
          <a:p>
            <a:pPr eaLnBrk="1" hangingPunct="1"/>
            <a:r>
              <a:rPr lang="en-GB" sz="2400" dirty="0" smtClean="0">
                <a:latin typeface="Gill Sans MT" charset="0"/>
              </a:rPr>
              <a:t>Pathogens </a:t>
            </a:r>
            <a:r>
              <a:rPr lang="en-GB" sz="2400" dirty="0">
                <a:latin typeface="Gill Sans MT" charset="0"/>
              </a:rPr>
              <a:t>don’t bother with passports!</a:t>
            </a:r>
          </a:p>
          <a:p>
            <a:pPr lvl="1" eaLnBrk="1" hangingPunct="1"/>
            <a:r>
              <a:rPr lang="en-GB" sz="2000" dirty="0">
                <a:latin typeface="Gill Sans MT" charset="0"/>
              </a:rPr>
              <a:t>Not a new strain: something similar seen in Germany ten years ago and in Korea</a:t>
            </a:r>
          </a:p>
          <a:p>
            <a:pPr lvl="1" eaLnBrk="1" hangingPunct="1"/>
            <a:r>
              <a:rPr lang="en-GB" sz="2000" dirty="0">
                <a:latin typeface="Gill Sans MT" charset="0"/>
              </a:rPr>
              <a:t>closest genome-sequenced strain </a:t>
            </a:r>
            <a:r>
              <a:rPr lang="en-GB" sz="2000" dirty="0" smtClean="0">
                <a:latin typeface="Gill Sans MT" charset="0"/>
              </a:rPr>
              <a:t>from </a:t>
            </a:r>
            <a:r>
              <a:rPr lang="en-GB" sz="2000" dirty="0">
                <a:latin typeface="Gill Sans MT" charset="0"/>
              </a:rPr>
              <a:t>Central African Republic in late </a:t>
            </a:r>
            <a:r>
              <a:rPr lang="en-GB" sz="2000" dirty="0" smtClean="0">
                <a:latin typeface="Gill Sans MT" charset="0"/>
              </a:rPr>
              <a:t>1990s; from </a:t>
            </a:r>
            <a:r>
              <a:rPr lang="en-GB" sz="2000" dirty="0" err="1" smtClean="0">
                <a:latin typeface="Gill Sans MT" charset="0"/>
              </a:rPr>
              <a:t>enteroaggregative</a:t>
            </a:r>
            <a:r>
              <a:rPr lang="en-GB" sz="2000" dirty="0" smtClean="0">
                <a:latin typeface="Gill Sans MT" charset="0"/>
              </a:rPr>
              <a:t> </a:t>
            </a:r>
            <a:r>
              <a:rPr lang="en-GB" sz="2000" dirty="0">
                <a:latin typeface="Gill Sans MT" charset="0"/>
              </a:rPr>
              <a:t>lineage</a:t>
            </a:r>
          </a:p>
          <a:p>
            <a:pPr lvl="1" eaLnBrk="1" hangingPunct="1"/>
            <a:endParaRPr lang="en-GB" sz="2000" dirty="0">
              <a:latin typeface="Gill Sans MT" charset="0"/>
            </a:endParaRPr>
          </a:p>
          <a:p>
            <a:pPr lvl="1" eaLnBrk="1" hangingPunct="1"/>
            <a:endParaRPr lang="en-GB" sz="2000" dirty="0">
              <a:latin typeface="Gill Sans MT" charset="0"/>
            </a:endParaRPr>
          </a:p>
          <a:p>
            <a:pPr eaLnBrk="1" hangingPunct="1"/>
            <a:endParaRPr lang="en-GB" sz="2400" dirty="0">
              <a:latin typeface="Gill Sans MT" charset="0"/>
            </a:endParaRPr>
          </a:p>
        </p:txBody>
      </p:sp>
      <p:sp>
        <p:nvSpPr>
          <p:cNvPr id="2" name="Content Placeholder 1"/>
          <p:cNvSpPr>
            <a:spLocks noGrp="1"/>
          </p:cNvSpPr>
          <p:nvPr>
            <p:ph sz="quarter" idx="2"/>
          </p:nvPr>
        </p:nvSpPr>
        <p:spPr>
          <a:xfrm>
            <a:off x="4632198" y="1013460"/>
            <a:ext cx="4220350" cy="4114800"/>
          </a:xfrm>
        </p:spPr>
        <p:txBody>
          <a:bodyPr/>
          <a:lstStyle/>
          <a:p>
            <a:r>
              <a:rPr lang="en-GB" sz="2400" dirty="0" smtClean="0">
                <a:latin typeface="Gill Sans MT" charset="0"/>
              </a:rPr>
              <a:t>Yet another challenge to typological thinking!</a:t>
            </a:r>
            <a:endParaRPr lang="en-GB" sz="2400" dirty="0">
              <a:latin typeface="Gill Sans MT" charset="0"/>
            </a:endParaRPr>
          </a:p>
          <a:p>
            <a:pPr lvl="1"/>
            <a:r>
              <a:rPr lang="en-GB" sz="2000" dirty="0" smtClean="0">
                <a:latin typeface="Gill Sans MT" charset="0"/>
              </a:rPr>
              <a:t>Pathotypes </a:t>
            </a:r>
            <a:r>
              <a:rPr lang="en-GB" sz="2000" dirty="0">
                <a:latin typeface="Gill Sans MT" charset="0"/>
              </a:rPr>
              <a:t>can overlap and evolve </a:t>
            </a:r>
          </a:p>
          <a:p>
            <a:pPr lvl="1"/>
            <a:r>
              <a:rPr lang="en-GB" sz="2000" dirty="0" smtClean="0">
                <a:latin typeface="Gill Sans MT" charset="0"/>
              </a:rPr>
              <a:t>Virulence factors in </a:t>
            </a:r>
            <a:r>
              <a:rPr lang="en-GB" sz="2000" i="1" dirty="0" smtClean="0">
                <a:latin typeface="Gill Sans MT" charset="0"/>
              </a:rPr>
              <a:t>E. coli </a:t>
            </a:r>
            <a:r>
              <a:rPr lang="en-GB" sz="2000" dirty="0" smtClean="0">
                <a:latin typeface="Gill Sans MT" charset="0"/>
              </a:rPr>
              <a:t>can jump from one lineage to another on mobile genetic elements</a:t>
            </a:r>
          </a:p>
          <a:p>
            <a:pPr lvl="1"/>
            <a:r>
              <a:rPr lang="en-GB" sz="2000" dirty="0" smtClean="0">
                <a:latin typeface="Gill Sans MT" charset="0"/>
              </a:rPr>
              <a:t>STEC can cause disease without the LEE!</a:t>
            </a:r>
          </a:p>
          <a:p>
            <a:pPr lvl="1"/>
            <a:r>
              <a:rPr lang="en-GB" sz="2000" dirty="0" smtClean="0">
                <a:latin typeface="Gill Sans MT" charset="0"/>
              </a:rPr>
              <a:t>Antibiotic </a:t>
            </a:r>
            <a:r>
              <a:rPr lang="en-GB" sz="2000" dirty="0">
                <a:latin typeface="Gill Sans MT" charset="0"/>
              </a:rPr>
              <a:t>resistance seen where no obvious prior use of antibiotics</a:t>
            </a:r>
          </a:p>
          <a:p>
            <a:endParaRPr lang="en-GB" sz="2400" dirty="0">
              <a:latin typeface="Gill Sans MT" charset="0"/>
            </a:endParaRPr>
          </a:p>
          <a:p>
            <a:endParaRPr lang="en-US" sz="2400" dirty="0"/>
          </a:p>
        </p:txBody>
      </p:sp>
    </p:spTree>
    <p:extLst>
      <p:ext uri="{BB962C8B-B14F-4D97-AF65-F5344CB8AC3E}">
        <p14:creationId xmlns:p14="http://schemas.microsoft.com/office/powerpoint/2010/main" val="668093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GB">
                <a:latin typeface="Bookman Old Style" charset="0"/>
              </a:rPr>
              <a:t>Benchtop sequencers</a:t>
            </a:r>
          </a:p>
        </p:txBody>
      </p:sp>
      <p:pic>
        <p:nvPicPr>
          <p:cNvPr id="79874" name="Picture 3" descr="DSC_0125-1024x828.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3273429" y="1837534"/>
            <a:ext cx="2671763" cy="180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5" name="Picture 4" descr="MiSeq_left_view_closed.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10275" y="1837534"/>
            <a:ext cx="2922588" cy="1800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6" name="TextBox 6"/>
          <p:cNvSpPr txBox="1">
            <a:spLocks noChangeArrowheads="1"/>
          </p:cNvSpPr>
          <p:nvPr/>
        </p:nvSpPr>
        <p:spPr bwMode="auto">
          <a:xfrm>
            <a:off x="3489325" y="3750470"/>
            <a:ext cx="2736850" cy="58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GB" sz="3200"/>
              <a:t>Ion Torrent</a:t>
            </a:r>
            <a:endParaRPr lang="en-GB"/>
          </a:p>
        </p:txBody>
      </p:sp>
      <p:sp>
        <p:nvSpPr>
          <p:cNvPr id="79877" name="TextBox 8"/>
          <p:cNvSpPr txBox="1">
            <a:spLocks noChangeArrowheads="1"/>
          </p:cNvSpPr>
          <p:nvPr/>
        </p:nvSpPr>
        <p:spPr bwMode="auto">
          <a:xfrm>
            <a:off x="6946905" y="3750470"/>
            <a:ext cx="1368425" cy="58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GB" sz="3200"/>
              <a:t>MiSeq</a:t>
            </a:r>
            <a:endParaRPr lang="en-GB"/>
          </a:p>
        </p:txBody>
      </p:sp>
      <p:sp>
        <p:nvSpPr>
          <p:cNvPr id="79878" name="TextBox 12"/>
          <p:cNvSpPr txBox="1">
            <a:spLocks noChangeArrowheads="1"/>
          </p:cNvSpPr>
          <p:nvPr/>
        </p:nvSpPr>
        <p:spPr bwMode="auto">
          <a:xfrm>
            <a:off x="4065588" y="4169836"/>
            <a:ext cx="1223962" cy="8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GB"/>
              <a:t>Q1 2011</a:t>
            </a:r>
          </a:p>
        </p:txBody>
      </p:sp>
      <p:sp>
        <p:nvSpPr>
          <p:cNvPr id="79879" name="TextBox 13"/>
          <p:cNvSpPr txBox="1">
            <a:spLocks noChangeArrowheads="1"/>
          </p:cNvSpPr>
          <p:nvPr/>
        </p:nvSpPr>
        <p:spPr bwMode="auto">
          <a:xfrm>
            <a:off x="7019928" y="4169836"/>
            <a:ext cx="1223963" cy="8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GB"/>
              <a:t>Q3 2011</a:t>
            </a:r>
          </a:p>
        </p:txBody>
      </p:sp>
      <p:pic>
        <p:nvPicPr>
          <p:cNvPr id="79880" name="Picture 15" descr="DSCN0642_side1.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0830" y="1837532"/>
            <a:ext cx="2771775" cy="1919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81" name="TextBox 16"/>
          <p:cNvSpPr txBox="1">
            <a:spLocks noChangeArrowheads="1"/>
          </p:cNvSpPr>
          <p:nvPr/>
        </p:nvSpPr>
        <p:spPr bwMode="auto">
          <a:xfrm>
            <a:off x="1187455" y="3750470"/>
            <a:ext cx="1368425" cy="58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GB" sz="3200"/>
              <a:t>454Jr</a:t>
            </a:r>
            <a:endParaRPr lang="en-GB"/>
          </a:p>
        </p:txBody>
      </p:sp>
      <p:sp>
        <p:nvSpPr>
          <p:cNvPr id="79882" name="TextBox 17"/>
          <p:cNvSpPr txBox="1">
            <a:spLocks noChangeArrowheads="1"/>
          </p:cNvSpPr>
          <p:nvPr/>
        </p:nvSpPr>
        <p:spPr bwMode="auto">
          <a:xfrm>
            <a:off x="1258888" y="4169836"/>
            <a:ext cx="1225550" cy="830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9" tIns="45719" rIns="91439" bIns="45719">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GB"/>
              <a:t>Q1 2010</a:t>
            </a:r>
          </a:p>
        </p:txBody>
      </p:sp>
    </p:spTree>
    <p:extLst>
      <p:ext uri="{BB962C8B-B14F-4D97-AF65-F5344CB8AC3E}">
        <p14:creationId xmlns:p14="http://schemas.microsoft.com/office/powerpoint/2010/main" val="4433831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Breaking paradigms</a:t>
            </a:r>
            <a:endParaRPr lang="en-US" dirty="0" smtClean="0"/>
          </a:p>
        </p:txBody>
      </p:sp>
      <p:sp>
        <p:nvSpPr>
          <p:cNvPr id="3" name="Content Placeholder 2"/>
          <p:cNvSpPr>
            <a:spLocks noGrp="1"/>
          </p:cNvSpPr>
          <p:nvPr>
            <p:ph sz="quarter" idx="1"/>
          </p:nvPr>
        </p:nvSpPr>
        <p:spPr>
          <a:xfrm>
            <a:off x="457219" y="1016000"/>
            <a:ext cx="8471173" cy="4114800"/>
          </a:xfrm>
        </p:spPr>
        <p:txBody>
          <a:bodyPr/>
          <a:lstStyle/>
          <a:p>
            <a:r>
              <a:rPr lang="en-GB" dirty="0" smtClean="0"/>
              <a:t>Paradigm 1: infection not a threat to advanced societies</a:t>
            </a:r>
          </a:p>
          <a:p>
            <a:r>
              <a:rPr lang="en-GB" dirty="0" smtClean="0"/>
              <a:t>Paradigm 2</a:t>
            </a:r>
            <a:r>
              <a:rPr lang="en-GB" dirty="0"/>
              <a:t>: bacterial genome sequencing is a slow expensive onerous task</a:t>
            </a:r>
          </a:p>
          <a:p>
            <a:r>
              <a:rPr lang="en-GB" dirty="0" smtClean="0"/>
              <a:t>Paradigm 3: serious science is done behind closed doors and social media is just for gossip</a:t>
            </a:r>
          </a:p>
          <a:p>
            <a:r>
              <a:rPr lang="en-GB" dirty="0" smtClean="0"/>
              <a:t>Paradigm 4: </a:t>
            </a:r>
            <a:r>
              <a:rPr lang="en-GB" dirty="0"/>
              <a:t>pathogens</a:t>
            </a:r>
            <a:r>
              <a:rPr lang="en-GB" i="1" dirty="0" smtClean="0"/>
              <a:t> </a:t>
            </a:r>
            <a:r>
              <a:rPr lang="en-GB" dirty="0" smtClean="0"/>
              <a:t>fall into tidy pathotypes</a:t>
            </a:r>
          </a:p>
          <a:p>
            <a:r>
              <a:rPr lang="en-GB" dirty="0" smtClean="0"/>
              <a:t>Paradigm 5: you have to grow pathogens to detect and characterise them</a:t>
            </a:r>
          </a:p>
          <a:p>
            <a:r>
              <a:rPr lang="en-GB" dirty="0" smtClean="0"/>
              <a:t>Paradigm 6: pathogens work as single spies, not in battalions</a:t>
            </a:r>
          </a:p>
        </p:txBody>
      </p:sp>
    </p:spTree>
    <p:extLst>
      <p:ext uri="{BB962C8B-B14F-4D97-AF65-F5344CB8AC3E}">
        <p14:creationId xmlns:p14="http://schemas.microsoft.com/office/powerpoint/2010/main" val="57750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81000" y="889000"/>
            <a:ext cx="6662738" cy="119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8"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81000" y="0"/>
            <a:ext cx="7956550" cy="99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899" name="Picture 7"/>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81000" y="2087563"/>
            <a:ext cx="4675425" cy="300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rotWithShape="1">
          <a:blip r:embed="rId5"/>
          <a:srcRect l="13955" r="21243"/>
          <a:stretch/>
        </p:blipFill>
        <p:spPr>
          <a:xfrm>
            <a:off x="5204986" y="2087563"/>
            <a:ext cx="3829153" cy="1259449"/>
          </a:xfrm>
          <a:prstGeom prst="rect">
            <a:avLst/>
          </a:prstGeom>
        </p:spPr>
      </p:pic>
    </p:spTree>
    <p:extLst>
      <p:ext uri="{BB962C8B-B14F-4D97-AF65-F5344CB8AC3E}">
        <p14:creationId xmlns:p14="http://schemas.microsoft.com/office/powerpoint/2010/main" val="380024962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Title 1"/>
          <p:cNvSpPr>
            <a:spLocks noGrp="1"/>
          </p:cNvSpPr>
          <p:nvPr>
            <p:ph type="title"/>
          </p:nvPr>
        </p:nvSpPr>
        <p:spPr>
          <a:xfrm>
            <a:off x="457659" y="190689"/>
            <a:ext cx="8228707" cy="761813"/>
          </a:xfrm>
        </p:spPr>
        <p:txBody>
          <a:bodyPr/>
          <a:lstStyle/>
          <a:p>
            <a:pPr eaLnBrk="1" hangingPunct="1"/>
            <a:r>
              <a:rPr lang="en-US" dirty="0" smtClean="0">
                <a:latin typeface="Bookman Old Style" charset="0"/>
                <a:ea typeface="ＭＳ Ｐゴシック" charset="0"/>
                <a:cs typeface="ＭＳ Ｐゴシック" charset="0"/>
              </a:rPr>
              <a:t>Over to Germany</a:t>
            </a:r>
            <a:br>
              <a:rPr lang="en-US" dirty="0" smtClean="0">
                <a:latin typeface="Bookman Old Style" charset="0"/>
                <a:ea typeface="ＭＳ Ｐゴシック" charset="0"/>
                <a:cs typeface="ＭＳ Ｐゴシック" charset="0"/>
              </a:rPr>
            </a:br>
            <a:r>
              <a:rPr lang="en-US" sz="2800" i="1" dirty="0" smtClean="0">
                <a:latin typeface="Bookman Old Style" charset="0"/>
                <a:ea typeface="ＭＳ Ｐゴシック" charset="0"/>
                <a:cs typeface="ＭＳ Ｐゴシック" charset="0"/>
              </a:rPr>
              <a:t>But </a:t>
            </a:r>
            <a:r>
              <a:rPr lang="en-US" sz="2800" i="1" dirty="0">
                <a:latin typeface="Bookman Old Style" charset="0"/>
                <a:ea typeface="ＭＳ Ｐゴシック" charset="0"/>
                <a:cs typeface="ＭＳ Ｐゴシック" charset="0"/>
              </a:rPr>
              <a:t>w</a:t>
            </a:r>
            <a:r>
              <a:rPr lang="en-US" sz="2800" i="1" dirty="0" smtClean="0">
                <a:latin typeface="Bookman Old Style" charset="0"/>
                <a:ea typeface="ＭＳ Ｐゴシック" charset="0"/>
                <a:cs typeface="ＭＳ Ｐゴシック" charset="0"/>
              </a:rPr>
              <a:t>here </a:t>
            </a:r>
            <a:r>
              <a:rPr lang="en-US" sz="2800" i="1" dirty="0">
                <a:latin typeface="Bookman Old Style" charset="0"/>
                <a:ea typeface="ＭＳ Ｐゴシック" charset="0"/>
                <a:cs typeface="ＭＳ Ｐゴシック" charset="0"/>
              </a:rPr>
              <a:t>next…?</a:t>
            </a:r>
          </a:p>
        </p:txBody>
      </p:sp>
      <p:pic>
        <p:nvPicPr>
          <p:cNvPr id="5" name="Picture 4" descr="CelebratingwithRodheteal.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11138" y="1474846"/>
            <a:ext cx="3855658" cy="24097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0163687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3"/>
          <p:cNvSpPr>
            <a:spLocks noGrp="1"/>
          </p:cNvSpPr>
          <p:nvPr>
            <p:ph type="title"/>
          </p:nvPr>
        </p:nvSpPr>
        <p:spPr>
          <a:xfrm>
            <a:off x="161128" y="190689"/>
            <a:ext cx="8982872" cy="761813"/>
          </a:xfrm>
        </p:spPr>
        <p:txBody>
          <a:bodyPr>
            <a:normAutofit fontScale="90000"/>
          </a:bodyPr>
          <a:lstStyle/>
          <a:p>
            <a:pPr eaLnBrk="1" hangingPunct="1">
              <a:defRPr/>
            </a:pPr>
            <a:r>
              <a:rPr lang="en-US" sz="3600" dirty="0" smtClean="0"/>
              <a:t>Evolution of Technology</a:t>
            </a:r>
            <a:r>
              <a:rPr lang="en-US" sz="3100" dirty="0"/>
              <a:t/>
            </a:r>
            <a:br>
              <a:rPr lang="en-US" sz="3100" dirty="0"/>
            </a:br>
            <a:r>
              <a:rPr lang="en-US" sz="3100" i="1" dirty="0"/>
              <a:t>21</a:t>
            </a:r>
            <a:r>
              <a:rPr lang="en-US" sz="3100" i="1" baseline="30000" dirty="0"/>
              <a:t>st</a:t>
            </a:r>
            <a:r>
              <a:rPr lang="en-US" sz="3100" i="1" dirty="0"/>
              <a:t> </a:t>
            </a:r>
            <a:r>
              <a:rPr lang="en-US" sz="3100" i="1" dirty="0" smtClean="0"/>
              <a:t>century </a:t>
            </a:r>
            <a:r>
              <a:rPr lang="en-US" sz="3100" i="1" dirty="0"/>
              <a:t>problems, but 19</a:t>
            </a:r>
            <a:r>
              <a:rPr lang="en-US" sz="3100" i="1" baseline="30000" dirty="0"/>
              <a:t>th</a:t>
            </a:r>
            <a:r>
              <a:rPr lang="en-US" sz="3100" i="1" dirty="0"/>
              <a:t> </a:t>
            </a:r>
            <a:r>
              <a:rPr lang="en-US" sz="3100" i="1" dirty="0" smtClean="0"/>
              <a:t>century </a:t>
            </a:r>
            <a:r>
              <a:rPr lang="en-US" sz="3100" i="1" dirty="0"/>
              <a:t>techniques!</a:t>
            </a:r>
          </a:p>
        </p:txBody>
      </p:sp>
      <p:pic>
        <p:nvPicPr>
          <p:cNvPr id="22535" name="Picture 1"/>
          <p:cNvPicPr>
            <a:picLocks noChangeAspect="1" noChangeArrowheads="1"/>
          </p:cNvPicPr>
          <p:nvPr/>
        </p:nvPicPr>
        <p:blipFill>
          <a:blip r:embed="rId2"/>
          <a:srcRect/>
          <a:stretch>
            <a:fillRect/>
          </a:stretch>
        </p:blipFill>
        <p:spPr bwMode="auto">
          <a:xfrm>
            <a:off x="2362200" y="2667011"/>
            <a:ext cx="1714500" cy="18044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0355" name="Picture 13"/>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04739" y="1015754"/>
            <a:ext cx="4375547" cy="810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6" name="Picture 1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4724923" y="1079935"/>
            <a:ext cx="4164583" cy="749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p:cNvPicPr>
            <a:picLocks noChangeAspect="1"/>
          </p:cNvPicPr>
          <p:nvPr/>
        </p:nvPicPr>
        <p:blipFill>
          <a:blip r:embed="rId5">
            <a:duotone>
              <a:prstClr val="black"/>
              <a:srgbClr val="D9C3A5">
                <a:tint val="50000"/>
                <a:satMod val="180000"/>
              </a:srgbClr>
            </a:duotone>
          </a:blip>
          <a:stretch>
            <a:fillRect/>
          </a:stretch>
        </p:blipFill>
        <p:spPr>
          <a:xfrm>
            <a:off x="762008" y="2159011"/>
            <a:ext cx="1166065" cy="1486959"/>
          </a:xfrm>
          <a:prstGeom prst="rect">
            <a:avLst/>
          </a:prstGeom>
          <a:solidFill>
            <a:srgbClr val="FFFFFF">
              <a:shade val="85000"/>
            </a:srgbClr>
          </a:solidFill>
          <a:ln w="76200" cap="sq" cmpd="sng" algn="ctr">
            <a:solidFill>
              <a:srgbClr val="FFFFFF"/>
            </a:solidFill>
            <a:prstDash val="solid"/>
            <a:miter lim="800000"/>
            <a:headEnd type="none" w="med" len="med"/>
            <a:tailEnd type="none" w="med" len="me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8" name="Picture 17"/>
          <p:cNvPicPr>
            <a:picLocks noChangeAspect="1"/>
          </p:cNvPicPr>
          <p:nvPr/>
        </p:nvPicPr>
        <p:blipFill>
          <a:blip r:embed="rId6">
            <a:duotone>
              <a:prstClr val="black"/>
              <a:srgbClr val="D9C3A5">
                <a:tint val="50000"/>
                <a:satMod val="180000"/>
              </a:srgbClr>
            </a:duotone>
          </a:blip>
          <a:stretch>
            <a:fillRect/>
          </a:stretch>
        </p:blipFill>
        <p:spPr>
          <a:xfrm>
            <a:off x="7086600" y="2095512"/>
            <a:ext cx="1191842" cy="1391709"/>
          </a:xfrm>
          <a:prstGeom prst="rect">
            <a:avLst/>
          </a:prstGeom>
          <a:solidFill>
            <a:srgbClr val="FFFFFF">
              <a:shade val="85000"/>
            </a:srgbClr>
          </a:solidFill>
          <a:ln w="76200" cap="sq" cmpd="sng" algn="ctr">
            <a:solidFill>
              <a:srgbClr val="FFFFFF"/>
            </a:solidFill>
            <a:prstDash val="solid"/>
            <a:miter lim="800000"/>
            <a:headEnd type="none" w="med" len="med"/>
            <a:tailEnd type="none" w="med" len="me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267200" y="2095511"/>
            <a:ext cx="2081272" cy="2852209"/>
          </a:xfrm>
          <a:prstGeom prst="rect">
            <a:avLst/>
          </a:prstGeom>
          <a:solidFill>
            <a:srgbClr val="FFFFFF">
              <a:shade val="85000"/>
            </a:srgbClr>
          </a:solidFill>
          <a:ln w="76200" cap="sq" cmpd="sng" algn="ctr">
            <a:solidFill>
              <a:srgbClr val="FFFFFF"/>
            </a:solidFill>
            <a:prstDash val="solid"/>
            <a:miter lim="800000"/>
            <a:headEnd type="none" w="med" len="med"/>
            <a:tailEnd type="none" w="med" len="me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6984780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farm1.staticflickr.com/22/37617167_86ef86a0f7.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1558" y="2017406"/>
            <a:ext cx="1728192" cy="11601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p:cNvPicPr>
            <a:picLocks noChangeAspect="1"/>
          </p:cNvPicPr>
          <p:nvPr/>
        </p:nvPicPr>
        <p:blipFill>
          <a:blip r:embed="rId3"/>
          <a:stretch>
            <a:fillRect/>
          </a:stretch>
        </p:blipFill>
        <p:spPr>
          <a:xfrm>
            <a:off x="3707928" y="2017407"/>
            <a:ext cx="1383037" cy="11294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4" descr="http://www.hoxfulmonsters.com/wp-content/uploads/2008/08/genome.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732238" y="2077413"/>
            <a:ext cx="1767408" cy="110463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9" name="Straight Arrow Connector 8"/>
          <p:cNvCxnSpPr/>
          <p:nvPr/>
        </p:nvCxnSpPr>
        <p:spPr>
          <a:xfrm>
            <a:off x="5437065" y="2557053"/>
            <a:ext cx="11508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2484688" y="2557053"/>
            <a:ext cx="9365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nvGrpSpPr>
          <p:cNvPr id="26" name="Group 25"/>
          <p:cNvGrpSpPr>
            <a:grpSpLocks/>
          </p:cNvGrpSpPr>
          <p:nvPr/>
        </p:nvGrpSpPr>
        <p:grpSpPr bwMode="auto">
          <a:xfrm>
            <a:off x="611706" y="3637918"/>
            <a:ext cx="7886031" cy="1164580"/>
            <a:chOff x="683568" y="3501008"/>
            <a:chExt cx="7888088" cy="1397564"/>
          </a:xfrm>
        </p:grpSpPr>
        <p:pic>
          <p:nvPicPr>
            <p:cNvPr id="20" name="Picture 2" descr="http://farm1.staticflickr.com/22/37617167_86ef86a0f7.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3568" y="3501008"/>
              <a:ext cx="1728192" cy="13921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2" name="Picture 4" descr="http://www.hoxfulmonsters.com/wp-content/uploads/2008/08/genome.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804248" y="3573016"/>
              <a:ext cx="1767408" cy="13255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24" name="Straight Arrow Connector 23"/>
            <p:cNvCxnSpPr/>
            <p:nvPr/>
          </p:nvCxnSpPr>
          <p:spPr>
            <a:xfrm>
              <a:off x="2555942" y="4148442"/>
              <a:ext cx="410426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 name="TextBox 1"/>
          <p:cNvSpPr txBox="1"/>
          <p:nvPr/>
        </p:nvSpPr>
        <p:spPr>
          <a:xfrm>
            <a:off x="323702" y="278136"/>
            <a:ext cx="8351490" cy="1323407"/>
          </a:xfrm>
          <a:prstGeom prst="rect">
            <a:avLst/>
          </a:prstGeom>
          <a:noFill/>
        </p:spPr>
        <p:txBody>
          <a:bodyPr lIns="91407" tIns="45704" rIns="91407" bIns="45704">
            <a:spAutoFit/>
          </a:bodyPr>
          <a:lstStyle/>
          <a:p>
            <a:pPr algn="l">
              <a:defRPr/>
            </a:pPr>
            <a:r>
              <a:rPr lang="en-US" sz="2000" b="1" dirty="0">
                <a:latin typeface="+mj-lt"/>
              </a:rPr>
              <a:t>Shotgun Metagenomics</a:t>
            </a:r>
            <a:r>
              <a:rPr lang="en-US" sz="2000" dirty="0">
                <a:latin typeface="+mj-lt"/>
              </a:rPr>
              <a:t>: direct sequencing of DNA extracted from a sample without culture, amplification or capture</a:t>
            </a:r>
          </a:p>
          <a:p>
            <a:pPr algn="l">
              <a:defRPr/>
            </a:pPr>
            <a:r>
              <a:rPr lang="en-US" sz="2000" b="1" dirty="0">
                <a:latin typeface="+mj-lt"/>
              </a:rPr>
              <a:t>Diagnostic Metagenomics</a:t>
            </a:r>
            <a:r>
              <a:rPr lang="en-US" sz="2000" dirty="0">
                <a:latin typeface="+mj-lt"/>
              </a:rPr>
              <a:t>: application of metagenomics to human or animal samples</a:t>
            </a:r>
          </a:p>
        </p:txBody>
      </p:sp>
    </p:spTree>
    <p:extLst>
      <p:ext uri="{BB962C8B-B14F-4D97-AF65-F5344CB8AC3E}">
        <p14:creationId xmlns:p14="http://schemas.microsoft.com/office/powerpoint/2010/main" val="3703824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1"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206439"/>
            <a:ext cx="6337846" cy="396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02" name="TextBox 15"/>
          <p:cNvSpPr txBox="1">
            <a:spLocks noChangeArrowheads="1"/>
          </p:cNvSpPr>
          <p:nvPr/>
        </p:nvSpPr>
        <p:spPr bwMode="auto">
          <a:xfrm>
            <a:off x="533473" y="4675064"/>
            <a:ext cx="5367859" cy="67707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eaLnBrk="0" hangingPunct="0">
              <a:defRPr sz="3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a:t> </a:t>
            </a:r>
          </a:p>
        </p:txBody>
      </p:sp>
      <p:sp>
        <p:nvSpPr>
          <p:cNvPr id="102403" name="Title 1"/>
          <p:cNvSpPr>
            <a:spLocks noGrp="1"/>
          </p:cNvSpPr>
          <p:nvPr>
            <p:ph type="title"/>
          </p:nvPr>
        </p:nvSpPr>
        <p:spPr/>
        <p:txBody>
          <a:bodyPr/>
          <a:lstStyle/>
          <a:p>
            <a:pPr eaLnBrk="1" hangingPunct="1"/>
            <a:r>
              <a:rPr lang="en-GB" dirty="0">
                <a:latin typeface="Bookman Old Style" charset="0"/>
                <a:ea typeface="ＭＳ Ｐゴシック" charset="0"/>
                <a:cs typeface="ＭＳ Ｐゴシック" charset="0"/>
              </a:rPr>
              <a:t>The first sample we looked at…</a:t>
            </a:r>
          </a:p>
        </p:txBody>
      </p:sp>
      <p:sp>
        <p:nvSpPr>
          <p:cNvPr id="5" name="TextBox 4"/>
          <p:cNvSpPr txBox="1"/>
          <p:nvPr/>
        </p:nvSpPr>
        <p:spPr>
          <a:xfrm>
            <a:off x="6337846" y="1626884"/>
            <a:ext cx="2687836" cy="2554509"/>
          </a:xfrm>
          <a:prstGeom prst="rect">
            <a:avLst/>
          </a:prstGeom>
          <a:noFill/>
        </p:spPr>
        <p:txBody>
          <a:bodyPr lIns="91404" tIns="45702" rIns="91404" bIns="45702">
            <a:spAutoFit/>
          </a:bodyPr>
          <a:lstStyle/>
          <a:p>
            <a:pPr>
              <a:defRPr/>
            </a:pPr>
            <a:r>
              <a:rPr lang="en-GB" sz="1600" dirty="0"/>
              <a:t>&gt;20x coverage</a:t>
            </a:r>
          </a:p>
          <a:p>
            <a:pPr>
              <a:defRPr/>
            </a:pPr>
            <a:r>
              <a:rPr lang="en-GB" sz="1600" dirty="0"/>
              <a:t>But note peak-to-trough skew</a:t>
            </a:r>
          </a:p>
          <a:p>
            <a:pPr>
              <a:defRPr/>
            </a:pPr>
            <a:r>
              <a:rPr lang="en-GB" sz="1600" dirty="0"/>
              <a:t>Indicates active growth</a:t>
            </a:r>
          </a:p>
          <a:p>
            <a:pPr>
              <a:defRPr/>
            </a:pPr>
            <a:endParaRPr lang="en-GB" sz="1600" dirty="0"/>
          </a:p>
          <a:p>
            <a:pPr>
              <a:defRPr/>
            </a:pPr>
            <a:r>
              <a:rPr lang="en-GB" sz="1600" dirty="0"/>
              <a:t>Stx2 detected</a:t>
            </a:r>
          </a:p>
          <a:p>
            <a:pPr>
              <a:defRPr/>
            </a:pPr>
            <a:r>
              <a:rPr lang="en-GB" sz="1600" dirty="0"/>
              <a:t>Evidence of phage lysis?</a:t>
            </a:r>
          </a:p>
          <a:p>
            <a:pPr>
              <a:defRPr/>
            </a:pPr>
            <a:endParaRPr lang="en-GB" sz="1600" i="1" dirty="0"/>
          </a:p>
          <a:p>
            <a:pPr>
              <a:defRPr/>
            </a:pPr>
            <a:r>
              <a:rPr lang="en-GB" sz="1600" i="1" dirty="0"/>
              <a:t>In silico </a:t>
            </a:r>
            <a:r>
              <a:rPr lang="en-GB" sz="1600" dirty="0"/>
              <a:t>MLST retrieves ST678 profile</a:t>
            </a:r>
          </a:p>
        </p:txBody>
      </p:sp>
      <p:sp>
        <p:nvSpPr>
          <p:cNvPr id="9" name="Rectangle 8"/>
          <p:cNvSpPr/>
          <p:nvPr/>
        </p:nvSpPr>
        <p:spPr>
          <a:xfrm>
            <a:off x="2195587" y="2647293"/>
            <a:ext cx="360536" cy="13794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anchor="ctr"/>
          <a:lstStyle/>
          <a:p>
            <a:pPr>
              <a:defRPr/>
            </a:pPr>
            <a:endParaRPr lang="en-GB" dirty="0">
              <a:latin typeface="+mj-lt"/>
            </a:endParaRPr>
          </a:p>
        </p:txBody>
      </p:sp>
      <p:sp>
        <p:nvSpPr>
          <p:cNvPr id="10" name="TextBox 9"/>
          <p:cNvSpPr txBox="1"/>
          <p:nvPr/>
        </p:nvSpPr>
        <p:spPr>
          <a:xfrm>
            <a:off x="1763614" y="1416660"/>
            <a:ext cx="2087314" cy="646294"/>
          </a:xfrm>
          <a:prstGeom prst="rect">
            <a:avLst/>
          </a:prstGeom>
          <a:noFill/>
        </p:spPr>
        <p:txBody>
          <a:bodyPr lIns="91404" tIns="45702" rIns="91404" bIns="45702">
            <a:spAutoFit/>
          </a:bodyPr>
          <a:lstStyle/>
          <a:p>
            <a:pPr>
              <a:defRPr/>
            </a:pPr>
            <a:r>
              <a:rPr lang="en-GB" dirty="0">
                <a:latin typeface="+mj-lt"/>
              </a:rPr>
              <a:t>Vs. 280 O104:H4</a:t>
            </a:r>
          </a:p>
        </p:txBody>
      </p:sp>
      <p:sp>
        <p:nvSpPr>
          <p:cNvPr id="11" name="TextBox 10"/>
          <p:cNvSpPr txBox="1"/>
          <p:nvPr/>
        </p:nvSpPr>
        <p:spPr>
          <a:xfrm>
            <a:off x="1763625" y="2222191"/>
            <a:ext cx="3529459" cy="369296"/>
          </a:xfrm>
          <a:prstGeom prst="rect">
            <a:avLst/>
          </a:prstGeom>
          <a:noFill/>
        </p:spPr>
        <p:txBody>
          <a:bodyPr lIns="91404" tIns="45702" rIns="91404" bIns="45702">
            <a:spAutoFit/>
          </a:bodyPr>
          <a:lstStyle/>
          <a:p>
            <a:pPr>
              <a:defRPr/>
            </a:pPr>
            <a:r>
              <a:rPr lang="en-GB" dirty="0">
                <a:latin typeface="+mj-lt"/>
              </a:rPr>
              <a:t>Shiga-toxin encoding phage</a:t>
            </a:r>
          </a:p>
        </p:txBody>
      </p:sp>
      <p:sp>
        <p:nvSpPr>
          <p:cNvPr id="102408" name="TextBox 1"/>
          <p:cNvSpPr txBox="1">
            <a:spLocks noChangeArrowheads="1"/>
          </p:cNvSpPr>
          <p:nvPr/>
        </p:nvSpPr>
        <p:spPr bwMode="auto">
          <a:xfrm>
            <a:off x="1703412" y="4674668"/>
            <a:ext cx="642938" cy="369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eaLnBrk="0" hangingPunct="0">
              <a:defRPr sz="3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800" dirty="0"/>
              <a:t>1m</a:t>
            </a:r>
          </a:p>
        </p:txBody>
      </p:sp>
      <p:sp>
        <p:nvSpPr>
          <p:cNvPr id="102409" name="TextBox 11"/>
          <p:cNvSpPr txBox="1">
            <a:spLocks noChangeArrowheads="1"/>
          </p:cNvSpPr>
          <p:nvPr/>
        </p:nvSpPr>
        <p:spPr bwMode="auto">
          <a:xfrm>
            <a:off x="2641425" y="4674668"/>
            <a:ext cx="644054" cy="369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eaLnBrk="0" hangingPunct="0">
              <a:defRPr sz="3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800" dirty="0"/>
              <a:t>2m</a:t>
            </a:r>
          </a:p>
        </p:txBody>
      </p:sp>
      <p:sp>
        <p:nvSpPr>
          <p:cNvPr id="102410" name="TextBox 12"/>
          <p:cNvSpPr txBox="1">
            <a:spLocks noChangeArrowheads="1"/>
          </p:cNvSpPr>
          <p:nvPr/>
        </p:nvSpPr>
        <p:spPr bwMode="auto">
          <a:xfrm>
            <a:off x="3528917" y="4674668"/>
            <a:ext cx="644053" cy="369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eaLnBrk="0" hangingPunct="0">
              <a:defRPr sz="3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800" dirty="0"/>
              <a:t>3m</a:t>
            </a:r>
          </a:p>
        </p:txBody>
      </p:sp>
      <p:sp>
        <p:nvSpPr>
          <p:cNvPr id="102411" name="TextBox 13"/>
          <p:cNvSpPr txBox="1">
            <a:spLocks noChangeArrowheads="1"/>
          </p:cNvSpPr>
          <p:nvPr/>
        </p:nvSpPr>
        <p:spPr bwMode="auto">
          <a:xfrm>
            <a:off x="4388941" y="4674668"/>
            <a:ext cx="644054" cy="369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eaLnBrk="0" hangingPunct="0">
              <a:defRPr sz="3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800"/>
              <a:t>4m</a:t>
            </a:r>
          </a:p>
        </p:txBody>
      </p:sp>
      <p:sp>
        <p:nvSpPr>
          <p:cNvPr id="102412" name="TextBox 14"/>
          <p:cNvSpPr txBox="1">
            <a:spLocks noChangeArrowheads="1"/>
          </p:cNvSpPr>
          <p:nvPr/>
        </p:nvSpPr>
        <p:spPr bwMode="auto">
          <a:xfrm>
            <a:off x="5343324" y="4674668"/>
            <a:ext cx="1317129" cy="3693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lvl1pPr eaLnBrk="0" hangingPunct="0">
              <a:defRPr sz="38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38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38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38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38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3800">
                <a:solidFill>
                  <a:srgbClr val="000000"/>
                </a:solidFill>
                <a:latin typeface="Gill Sans" charset="0"/>
                <a:ea typeface="ヒラギノ角ゴ ProN W3" charset="0"/>
                <a:cs typeface="ヒラギノ角ゴ ProN W3" charset="0"/>
                <a:sym typeface="Gill Sans" charset="0"/>
              </a:defRPr>
            </a:lvl9pPr>
          </a:lstStyle>
          <a:p>
            <a:pPr eaLnBrk="1" hangingPunct="1"/>
            <a:r>
              <a:rPr lang="en-US" sz="1800"/>
              <a:t>5m</a:t>
            </a:r>
          </a:p>
        </p:txBody>
      </p:sp>
    </p:spTree>
    <p:extLst>
      <p:ext uri="{BB962C8B-B14F-4D97-AF65-F5344CB8AC3E}">
        <p14:creationId xmlns:p14="http://schemas.microsoft.com/office/powerpoint/2010/main" val="417718625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401"/>
                                        </p:tgtEl>
                                        <p:attrNameLst>
                                          <p:attrName>style.visibility</p:attrName>
                                        </p:attrNameLst>
                                      </p:cBhvr>
                                      <p:to>
                                        <p:strVal val="visible"/>
                                      </p:to>
                                    </p:set>
                                    <p:animEffect transition="in" filter="dissolve">
                                      <p:cBhvr>
                                        <p:cTn id="7" dur="500"/>
                                        <p:tgtEl>
                                          <p:spTgt spid="10240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2402"/>
                                        </p:tgtEl>
                                        <p:attrNameLst>
                                          <p:attrName>style.visibility</p:attrName>
                                        </p:attrNameLst>
                                      </p:cBhvr>
                                      <p:to>
                                        <p:strVal val="visible"/>
                                      </p:to>
                                    </p:set>
                                    <p:animEffect transition="in" filter="dissolve">
                                      <p:cBhvr>
                                        <p:cTn id="10" dur="500"/>
                                        <p:tgtEl>
                                          <p:spTgt spid="10240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500"/>
                                        <p:tgtEl>
                                          <p:spTgt spid="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2408"/>
                                        </p:tgtEl>
                                        <p:attrNameLst>
                                          <p:attrName>style.visibility</p:attrName>
                                        </p:attrNameLst>
                                      </p:cBhvr>
                                      <p:to>
                                        <p:strVal val="visible"/>
                                      </p:to>
                                    </p:set>
                                    <p:animEffect transition="in" filter="dissolve">
                                      <p:cBhvr>
                                        <p:cTn id="25" dur="500"/>
                                        <p:tgtEl>
                                          <p:spTgt spid="102408"/>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02409"/>
                                        </p:tgtEl>
                                        <p:attrNameLst>
                                          <p:attrName>style.visibility</p:attrName>
                                        </p:attrNameLst>
                                      </p:cBhvr>
                                      <p:to>
                                        <p:strVal val="visible"/>
                                      </p:to>
                                    </p:set>
                                    <p:animEffect transition="in" filter="dissolve">
                                      <p:cBhvr>
                                        <p:cTn id="28" dur="500"/>
                                        <p:tgtEl>
                                          <p:spTgt spid="102409"/>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2410"/>
                                        </p:tgtEl>
                                        <p:attrNameLst>
                                          <p:attrName>style.visibility</p:attrName>
                                        </p:attrNameLst>
                                      </p:cBhvr>
                                      <p:to>
                                        <p:strVal val="visible"/>
                                      </p:to>
                                    </p:set>
                                    <p:animEffect transition="in" filter="dissolve">
                                      <p:cBhvr>
                                        <p:cTn id="31" dur="500"/>
                                        <p:tgtEl>
                                          <p:spTgt spid="102410"/>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02411"/>
                                        </p:tgtEl>
                                        <p:attrNameLst>
                                          <p:attrName>style.visibility</p:attrName>
                                        </p:attrNameLst>
                                      </p:cBhvr>
                                      <p:to>
                                        <p:strVal val="visible"/>
                                      </p:to>
                                    </p:set>
                                    <p:animEffect transition="in" filter="dissolve">
                                      <p:cBhvr>
                                        <p:cTn id="34" dur="500"/>
                                        <p:tgtEl>
                                          <p:spTgt spid="10241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02412"/>
                                        </p:tgtEl>
                                        <p:attrNameLst>
                                          <p:attrName>style.visibility</p:attrName>
                                        </p:attrNameLst>
                                      </p:cBhvr>
                                      <p:to>
                                        <p:strVal val="visible"/>
                                      </p:to>
                                    </p:set>
                                    <p:animEffect transition="in" filter="dissolve">
                                      <p:cBhvr>
                                        <p:cTn id="37" dur="500"/>
                                        <p:tgtEl>
                                          <p:spTgt spid="102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2" grpId="0" animBg="1"/>
      <p:bldP spid="5" grpId="0"/>
      <p:bldP spid="9" grpId="0" animBg="1"/>
      <p:bldP spid="10" grpId="0"/>
      <p:bldP spid="11" grpId="0"/>
      <p:bldP spid="102408" grpId="0" animBg="1"/>
      <p:bldP spid="102409" grpId="0" animBg="1"/>
      <p:bldP spid="102410" grpId="0" animBg="1"/>
      <p:bldP spid="102411" grpId="0" animBg="1"/>
      <p:bldP spid="1024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4"/>
          <p:cNvSpPr>
            <a:spLocks noGrp="1"/>
          </p:cNvSpPr>
          <p:nvPr>
            <p:ph sz="quarter" idx="2"/>
          </p:nvPr>
        </p:nvSpPr>
        <p:spPr>
          <a:xfrm>
            <a:off x="4859339" y="1357313"/>
            <a:ext cx="3889375" cy="3360208"/>
          </a:xfrm>
        </p:spPr>
        <p:txBody>
          <a:bodyPr/>
          <a:lstStyle/>
          <a:p>
            <a:r>
              <a:rPr lang="en-US">
                <a:latin typeface="Gill Sans MT" charset="0"/>
              </a:rPr>
              <a:t>Too few samples</a:t>
            </a:r>
          </a:p>
          <a:p>
            <a:pPr lvl="1"/>
            <a:r>
              <a:rPr lang="en-US">
                <a:latin typeface="Gill Sans MT" charset="0"/>
              </a:rPr>
              <a:t>Underpowered!</a:t>
            </a:r>
          </a:p>
          <a:p>
            <a:r>
              <a:rPr lang="en-US">
                <a:latin typeface="Gill Sans MT" charset="0"/>
              </a:rPr>
              <a:t>Sensitivity only 67%</a:t>
            </a:r>
          </a:p>
          <a:p>
            <a:pPr lvl="1"/>
            <a:r>
              <a:rPr lang="en-US">
                <a:latin typeface="Gill Sans MT" charset="0"/>
              </a:rPr>
              <a:t>A lousy test!</a:t>
            </a:r>
          </a:p>
          <a:p>
            <a:r>
              <a:rPr lang="en-US">
                <a:latin typeface="Gill Sans MT" charset="0"/>
              </a:rPr>
              <a:t>Retrospective</a:t>
            </a:r>
          </a:p>
          <a:p>
            <a:pPr lvl="1"/>
            <a:r>
              <a:rPr lang="en-US">
                <a:latin typeface="Gill Sans MT" charset="0"/>
              </a:rPr>
              <a:t>Cheating to use outbreak strain genome</a:t>
            </a:r>
          </a:p>
          <a:p>
            <a:pPr lvl="1"/>
            <a:r>
              <a:rPr lang="en-US">
                <a:latin typeface="Gill Sans MT" charset="0"/>
              </a:rPr>
              <a:t>Should be done as if blind to cause of outbreak</a:t>
            </a:r>
          </a:p>
        </p:txBody>
      </p:sp>
      <p:sp>
        <p:nvSpPr>
          <p:cNvPr id="6" name="TextBox 5"/>
          <p:cNvSpPr txBox="1"/>
          <p:nvPr/>
        </p:nvSpPr>
        <p:spPr>
          <a:xfrm>
            <a:off x="539750" y="277813"/>
            <a:ext cx="7488238" cy="707882"/>
          </a:xfrm>
          <a:prstGeom prst="rect">
            <a:avLst/>
          </a:prstGeom>
          <a:noFill/>
        </p:spPr>
        <p:txBody>
          <a:bodyPr lIns="91438" tIns="45718" rIns="91438" bIns="45718">
            <a:spAutoFit/>
          </a:bodyPr>
          <a:lstStyle/>
          <a:p>
            <a:pPr>
              <a:defRPr/>
            </a:pPr>
            <a:r>
              <a:rPr lang="en-US" sz="4000" dirty="0">
                <a:latin typeface="+mj-lt"/>
              </a:rPr>
              <a:t>The vibes from JAMA: Fail!</a:t>
            </a:r>
            <a:endParaRPr lang="en-US" dirty="0">
              <a:latin typeface="+mj-lt"/>
            </a:endParaRPr>
          </a:p>
        </p:txBody>
      </p:sp>
      <p:sp>
        <p:nvSpPr>
          <p:cNvPr id="7" name="TextBox 6"/>
          <p:cNvSpPr txBox="1"/>
          <p:nvPr/>
        </p:nvSpPr>
        <p:spPr>
          <a:xfrm>
            <a:off x="395289" y="4657990"/>
            <a:ext cx="7489825" cy="584771"/>
          </a:xfrm>
          <a:prstGeom prst="rect">
            <a:avLst/>
          </a:prstGeom>
          <a:noFill/>
        </p:spPr>
        <p:txBody>
          <a:bodyPr lIns="91438" tIns="45718" rIns="91438" bIns="45718">
            <a:spAutoFit/>
          </a:bodyPr>
          <a:lstStyle/>
          <a:p>
            <a:pPr>
              <a:defRPr/>
            </a:pPr>
            <a:r>
              <a:rPr lang="en-US" sz="3200" i="1" dirty="0">
                <a:latin typeface="+mj-lt"/>
              </a:rPr>
              <a:t>Deeper, Smarter…</a:t>
            </a:r>
            <a:endParaRPr lang="en-US" sz="1800" i="1" dirty="0">
              <a:latin typeface="+mj-lt"/>
            </a:endParaRPr>
          </a:p>
        </p:txBody>
      </p:sp>
      <p:pic>
        <p:nvPicPr>
          <p:cNvPr id="5" name="Picture 4"/>
          <p:cNvPicPr>
            <a:picLocks noChangeAspect="1"/>
          </p:cNvPicPr>
          <p:nvPr/>
        </p:nvPicPr>
        <p:blipFill>
          <a:blip r:embed="rId2"/>
          <a:stretch>
            <a:fillRect/>
          </a:stretch>
        </p:blipFill>
        <p:spPr>
          <a:xfrm>
            <a:off x="729594" y="1450073"/>
            <a:ext cx="3384504" cy="2435748"/>
          </a:xfrm>
          <a:prstGeom prst="rect">
            <a:avLst/>
          </a:prstGeom>
        </p:spPr>
      </p:pic>
    </p:spTree>
    <p:extLst>
      <p:ext uri="{BB962C8B-B14F-4D97-AF65-F5344CB8AC3E}">
        <p14:creationId xmlns:p14="http://schemas.microsoft.com/office/powerpoint/2010/main" val="95080948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11188" y="2557198"/>
            <a:ext cx="3314700" cy="2529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84663" y="1297782"/>
            <a:ext cx="4527550" cy="3456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5" name="Picture 4"/>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124075" y="1057011"/>
            <a:ext cx="1511300" cy="1260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itle 5"/>
          <p:cNvSpPr>
            <a:spLocks noGrp="1"/>
          </p:cNvSpPr>
          <p:nvPr>
            <p:ph type="title"/>
          </p:nvPr>
        </p:nvSpPr>
        <p:spPr/>
        <p:txBody>
          <a:bodyPr/>
          <a:lstStyle/>
          <a:p>
            <a:r>
              <a:rPr lang="en-US">
                <a:latin typeface="Bookman Old Style" charset="0"/>
              </a:rPr>
              <a:t>Geoff Smith to the rescue…!</a:t>
            </a:r>
          </a:p>
        </p:txBody>
      </p:sp>
    </p:spTree>
    <p:extLst>
      <p:ext uri="{BB962C8B-B14F-4D97-AF65-F5344CB8AC3E}">
        <p14:creationId xmlns:p14="http://schemas.microsoft.com/office/powerpoint/2010/main" val="10601750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descr="Fig3.coverage_plot_gallery.pdf"/>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241526" y="339615"/>
            <a:ext cx="8729286" cy="436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0" y="349250"/>
            <a:ext cx="9144000" cy="5007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112990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7"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50830" y="9263"/>
            <a:ext cx="6080125" cy="553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372226" y="1957919"/>
            <a:ext cx="1892687" cy="646327"/>
          </a:xfrm>
          <a:prstGeom prst="rect">
            <a:avLst/>
          </a:prstGeom>
          <a:noFill/>
        </p:spPr>
        <p:txBody>
          <a:bodyPr wrap="none" lIns="91438" tIns="45718" rIns="91438" bIns="45718">
            <a:spAutoFit/>
          </a:bodyPr>
          <a:lstStyle/>
          <a:p>
            <a:pPr>
              <a:defRPr/>
            </a:pPr>
            <a:r>
              <a:rPr lang="en-US" dirty="0">
                <a:latin typeface="+mj-lt"/>
              </a:rPr>
              <a:t>Still only</a:t>
            </a:r>
          </a:p>
          <a:p>
            <a:pPr>
              <a:defRPr/>
            </a:pPr>
            <a:r>
              <a:rPr lang="en-US" dirty="0">
                <a:latin typeface="+mj-lt"/>
              </a:rPr>
              <a:t>67% sensitivity</a:t>
            </a:r>
          </a:p>
        </p:txBody>
      </p:sp>
    </p:spTree>
    <p:extLst>
      <p:ext uri="{BB962C8B-B14F-4D97-AF65-F5344CB8AC3E}">
        <p14:creationId xmlns:p14="http://schemas.microsoft.com/office/powerpoint/2010/main" val="42009403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44509" y="1262418"/>
            <a:ext cx="7731763" cy="2029217"/>
          </a:xfrm>
          <a:prstGeom prst="rect">
            <a:avLst/>
          </a:prstGeom>
        </p:spPr>
      </p:pic>
      <p:sp>
        <p:nvSpPr>
          <p:cNvPr id="3" name="Title 2"/>
          <p:cNvSpPr>
            <a:spLocks noGrp="1"/>
          </p:cNvSpPr>
          <p:nvPr>
            <p:ph type="title"/>
          </p:nvPr>
        </p:nvSpPr>
        <p:spPr/>
        <p:txBody>
          <a:bodyPr/>
          <a:lstStyle/>
          <a:p>
            <a:r>
              <a:rPr lang="en-GB" i="1" dirty="0" smtClean="0"/>
              <a:t>E. coli </a:t>
            </a:r>
            <a:r>
              <a:rPr lang="en-GB" dirty="0" smtClean="0"/>
              <a:t>pathotypes</a:t>
            </a:r>
            <a:endParaRPr lang="en-GB" dirty="0"/>
          </a:p>
        </p:txBody>
      </p:sp>
      <p:sp>
        <p:nvSpPr>
          <p:cNvPr id="5" name="Rectangle 4"/>
          <p:cNvSpPr/>
          <p:nvPr/>
        </p:nvSpPr>
        <p:spPr>
          <a:xfrm>
            <a:off x="1205495" y="4524632"/>
            <a:ext cx="7047561" cy="369332"/>
          </a:xfrm>
          <a:prstGeom prst="rect">
            <a:avLst/>
          </a:prstGeom>
        </p:spPr>
        <p:txBody>
          <a:bodyPr wrap="square">
            <a:spAutoFit/>
          </a:bodyPr>
          <a:lstStyle/>
          <a:p>
            <a:r>
              <a:rPr lang="en-GB" dirty="0"/>
              <a:t>https://</a:t>
            </a:r>
            <a:r>
              <a:rPr lang="en-GB" dirty="0" err="1"/>
              <a:t>www.frontiersin.org</a:t>
            </a:r>
            <a:r>
              <a:rPr lang="en-GB" dirty="0"/>
              <a:t>/articles/10.3389/fcimb.2016.00141/full</a:t>
            </a:r>
          </a:p>
        </p:txBody>
      </p:sp>
    </p:spTree>
    <p:extLst>
      <p:ext uri="{BB962C8B-B14F-4D97-AF65-F5344CB8AC3E}">
        <p14:creationId xmlns:p14="http://schemas.microsoft.com/office/powerpoint/2010/main" val="127745097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568" y="517240"/>
            <a:ext cx="4127500" cy="343958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p:cNvSpPr txBox="1"/>
          <p:nvPr/>
        </p:nvSpPr>
        <p:spPr>
          <a:xfrm>
            <a:off x="5364168" y="1266034"/>
            <a:ext cx="3311525" cy="1477323"/>
          </a:xfrm>
          <a:prstGeom prst="rect">
            <a:avLst/>
          </a:prstGeom>
          <a:noFill/>
        </p:spPr>
        <p:txBody>
          <a:bodyPr lIns="91438" tIns="45718" rIns="91438" bIns="45718">
            <a:spAutoFit/>
          </a:bodyPr>
          <a:lstStyle/>
          <a:p>
            <a:pPr>
              <a:defRPr/>
            </a:pPr>
            <a:r>
              <a:rPr lang="en-US" dirty="0">
                <a:latin typeface="+mn-lt"/>
              </a:rPr>
              <a:t>Instead of asking how we might use metagenomics to make an individual diagnosis, let’s ask how we might it to identify the cause of an outbreak</a:t>
            </a:r>
          </a:p>
        </p:txBody>
      </p:sp>
    </p:spTree>
    <p:extLst>
      <p:ext uri="{BB962C8B-B14F-4D97-AF65-F5344CB8AC3E}">
        <p14:creationId xmlns:p14="http://schemas.microsoft.com/office/powerpoint/2010/main" val="229441042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5927" y="1027070"/>
            <a:ext cx="2501418" cy="158205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3426"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flipH="1" flipV="1">
            <a:off x="1505768" y="1027070"/>
            <a:ext cx="1475631" cy="135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7" name="Title 3"/>
          <p:cNvSpPr>
            <a:spLocks noGrp="1"/>
          </p:cNvSpPr>
          <p:nvPr>
            <p:ph type="title"/>
          </p:nvPr>
        </p:nvSpPr>
        <p:spPr>
          <a:xfrm>
            <a:off x="170627" y="190689"/>
            <a:ext cx="8890461" cy="761813"/>
          </a:xfrm>
        </p:spPr>
        <p:txBody>
          <a:bodyPr/>
          <a:lstStyle/>
          <a:p>
            <a:r>
              <a:rPr lang="en-US" sz="2800" dirty="0">
                <a:latin typeface="Bookman Old Style" charset="0"/>
                <a:ea typeface="ＭＳ Ｐゴシック" charset="0"/>
                <a:cs typeface="ＭＳ Ｐゴシック" charset="0"/>
              </a:rPr>
              <a:t>But aligning against known genome is cheating….</a:t>
            </a:r>
          </a:p>
        </p:txBody>
      </p:sp>
      <p:sp>
        <p:nvSpPr>
          <p:cNvPr id="64516" name="Rectangle 4"/>
          <p:cNvSpPr>
            <a:spLocks noChangeArrowheads="1"/>
          </p:cNvSpPr>
          <p:nvPr/>
        </p:nvSpPr>
        <p:spPr bwMode="auto">
          <a:xfrm>
            <a:off x="438692" y="2848924"/>
            <a:ext cx="4971604" cy="2308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07" tIns="45704" rIns="91407" bIns="45704">
            <a:spAutoFit/>
          </a:bodyPr>
          <a:lstStyle/>
          <a:p>
            <a:pPr>
              <a:defRPr/>
            </a:pPr>
            <a:r>
              <a:rPr lang="en-US" sz="2400" dirty="0"/>
              <a:t>Like solving a jigsaw puzzle by using the lid</a:t>
            </a:r>
          </a:p>
          <a:p>
            <a:pPr>
              <a:defRPr/>
            </a:pPr>
            <a:endParaRPr lang="en-US" sz="2400" dirty="0"/>
          </a:p>
          <a:p>
            <a:pPr>
              <a:defRPr/>
            </a:pPr>
            <a:r>
              <a:rPr lang="en-US" sz="2400" dirty="0"/>
              <a:t>Can we get the outbreak strain genome without knowing in advance what it looks like?</a:t>
            </a:r>
          </a:p>
        </p:txBody>
      </p:sp>
      <p:pic>
        <p:nvPicPr>
          <p:cNvPr id="103429" name="Picture 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flipV="1">
            <a:off x="492234" y="1027070"/>
            <a:ext cx="1279178" cy="135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0" name="Picture 6"/>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981386" y="1180550"/>
            <a:ext cx="1226716" cy="1352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Picture 7"/>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flipV="1">
            <a:off x="1923218" y="2308851"/>
            <a:ext cx="1280294" cy="447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a:picLocks noChangeAspect="1"/>
          </p:cNvPicPr>
          <p:nvPr/>
        </p:nvPicPr>
        <p:blipFill>
          <a:blip r:embed="rId7"/>
          <a:stretch>
            <a:fillRect/>
          </a:stretch>
        </p:blipFill>
        <p:spPr>
          <a:xfrm>
            <a:off x="5922505" y="2848924"/>
            <a:ext cx="1745602" cy="1745602"/>
          </a:xfrm>
          <a:prstGeom prst="ellipse">
            <a:avLst/>
          </a:prstGeom>
          <a:ln>
            <a:noFill/>
          </a:ln>
          <a:effectLst>
            <a:softEdge rad="112500"/>
          </a:effectLst>
        </p:spPr>
      </p:pic>
    </p:spTree>
    <p:extLst>
      <p:ext uri="{BB962C8B-B14F-4D97-AF65-F5344CB8AC3E}">
        <p14:creationId xmlns:p14="http://schemas.microsoft.com/office/powerpoint/2010/main" val="30702727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835153" y="216961"/>
            <a:ext cx="4314825" cy="491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665529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835153" y="216961"/>
            <a:ext cx="4314825" cy="491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18" name="Picture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578126" y="0"/>
            <a:ext cx="3965575"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689573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803400" y="0"/>
            <a:ext cx="55118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97006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bwMode="auto">
          <a:xfrm>
            <a:off x="378418" y="603685"/>
            <a:ext cx="8209731" cy="3523506"/>
          </a:xfrm>
          <a:prstGeom prst="rect">
            <a:avLst/>
          </a:prstGeom>
          <a:ln w="9525">
            <a:solidFill>
              <a:srgbClr val="000000"/>
            </a:solid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107522" name="Rectangle 1"/>
          <p:cNvSpPr>
            <a:spLocks noChangeArrowheads="1"/>
          </p:cNvSpPr>
          <p:nvPr/>
        </p:nvSpPr>
        <p:spPr bwMode="auto">
          <a:xfrm>
            <a:off x="378397" y="4437869"/>
            <a:ext cx="8562454" cy="646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7" tIns="45704" rIns="91407" bIns="45704">
            <a:spAutoFit/>
          </a:bodyPr>
          <a:lstStyle/>
          <a:p>
            <a:r>
              <a:rPr lang="en-US" sz="1200" dirty="0"/>
              <a:t>Loman NJ, Constantinidou C, </a:t>
            </a:r>
            <a:r>
              <a:rPr lang="en-US" sz="1200" dirty="0" err="1"/>
              <a:t>Christner</a:t>
            </a:r>
            <a:r>
              <a:rPr lang="en-US" sz="1200" dirty="0"/>
              <a:t> M, Rohde H, Chan JZ, Quick J, Weir JC, Quince C, Smith GP, </a:t>
            </a:r>
            <a:r>
              <a:rPr lang="en-US" sz="1200" dirty="0" err="1"/>
              <a:t>Betley</a:t>
            </a:r>
            <a:r>
              <a:rPr lang="en-US" sz="1200" dirty="0"/>
              <a:t> JR, Aepfelbacher M, Pallen MJ. A culture-independent sequence-based metagenomics approach to the investigation of an outbreak of Shiga-toxigenic </a:t>
            </a:r>
            <a:r>
              <a:rPr lang="en-US" sz="1200" i="1" dirty="0"/>
              <a:t>Escherichia coli </a:t>
            </a:r>
            <a:r>
              <a:rPr lang="en-US" sz="1200" dirty="0"/>
              <a:t>O104:H4. JAMA. 2013 Apr 10;309(14):1502-10. </a:t>
            </a:r>
          </a:p>
        </p:txBody>
      </p:sp>
    </p:spTree>
    <p:extLst>
      <p:ext uri="{BB962C8B-B14F-4D97-AF65-F5344CB8AC3E}">
        <p14:creationId xmlns:p14="http://schemas.microsoft.com/office/powerpoint/2010/main" val="7034208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dirty="0" smtClean="0"/>
              <a:t>Breaking paradigms</a:t>
            </a:r>
            <a:endParaRPr lang="en-US" dirty="0" smtClean="0"/>
          </a:p>
        </p:txBody>
      </p:sp>
      <p:sp>
        <p:nvSpPr>
          <p:cNvPr id="3" name="Content Placeholder 2"/>
          <p:cNvSpPr>
            <a:spLocks noGrp="1"/>
          </p:cNvSpPr>
          <p:nvPr>
            <p:ph sz="quarter" idx="1"/>
          </p:nvPr>
        </p:nvSpPr>
        <p:spPr>
          <a:xfrm>
            <a:off x="457219" y="1016000"/>
            <a:ext cx="8471173" cy="4114800"/>
          </a:xfrm>
        </p:spPr>
        <p:txBody>
          <a:bodyPr/>
          <a:lstStyle/>
          <a:p>
            <a:r>
              <a:rPr lang="en-GB" dirty="0" smtClean="0"/>
              <a:t>Paradigm 1: infection not a threat to advanced societies</a:t>
            </a:r>
          </a:p>
          <a:p>
            <a:r>
              <a:rPr lang="en-GB" dirty="0" smtClean="0"/>
              <a:t>Paradigm 2</a:t>
            </a:r>
            <a:r>
              <a:rPr lang="en-GB" dirty="0"/>
              <a:t>: bacterial genome sequencing is a slow expensive onerous task</a:t>
            </a:r>
          </a:p>
          <a:p>
            <a:r>
              <a:rPr lang="en-GB" dirty="0" smtClean="0"/>
              <a:t>Paradigm 3: serious science is done behind closed doors and social media is just for gossip</a:t>
            </a:r>
          </a:p>
          <a:p>
            <a:r>
              <a:rPr lang="en-GB" dirty="0" smtClean="0"/>
              <a:t>Paradigm 4: </a:t>
            </a:r>
            <a:r>
              <a:rPr lang="en-GB" dirty="0"/>
              <a:t>pathogens</a:t>
            </a:r>
            <a:r>
              <a:rPr lang="en-GB" i="1" dirty="0" smtClean="0"/>
              <a:t> </a:t>
            </a:r>
            <a:r>
              <a:rPr lang="en-GB" dirty="0" smtClean="0"/>
              <a:t>fall into tidy pathotypes</a:t>
            </a:r>
          </a:p>
          <a:p>
            <a:r>
              <a:rPr lang="en-GB" dirty="0" smtClean="0"/>
              <a:t>Paradigm 5: you have to grow pathogens to detect and characterise them</a:t>
            </a:r>
          </a:p>
          <a:p>
            <a:r>
              <a:rPr lang="en-GB" dirty="0" smtClean="0"/>
              <a:t>Paradigm 6: pathogens work as single spies, not in battalions</a:t>
            </a:r>
          </a:p>
        </p:txBody>
      </p:sp>
    </p:spTree>
    <p:extLst>
      <p:ext uri="{BB962C8B-B14F-4D97-AF65-F5344CB8AC3E}">
        <p14:creationId xmlns:p14="http://schemas.microsoft.com/office/powerpoint/2010/main" val="75672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4624" y="4012843"/>
            <a:ext cx="5760910" cy="276999"/>
          </a:xfrm>
          <a:prstGeom prst="rect">
            <a:avLst/>
          </a:prstGeom>
        </p:spPr>
        <p:txBody>
          <a:bodyPr wrap="square">
            <a:spAutoFit/>
          </a:bodyPr>
          <a:lstStyle/>
          <a:p>
            <a:r>
              <a:rPr lang="en-GB" sz="1200" dirty="0" smtClean="0"/>
              <a:t>https://</a:t>
            </a:r>
            <a:r>
              <a:rPr lang="en-GB" sz="1200" dirty="0" err="1" smtClean="0"/>
              <a:t>www.youtube.com</a:t>
            </a:r>
            <a:r>
              <a:rPr lang="en-GB" sz="1200" dirty="0" smtClean="0"/>
              <a:t>/</a:t>
            </a:r>
            <a:r>
              <a:rPr lang="en-GB" sz="1200" dirty="0" err="1" smtClean="0"/>
              <a:t>watch?v</a:t>
            </a:r>
            <a:r>
              <a:rPr lang="en-GB" sz="1200" dirty="0" smtClean="0"/>
              <a:t>=k5HfOipwvts</a:t>
            </a:r>
            <a:endParaRPr lang="en-GB" sz="1200" dirty="0"/>
          </a:p>
        </p:txBody>
      </p:sp>
      <p:pic>
        <p:nvPicPr>
          <p:cNvPr id="5" name="Picture 4"/>
          <p:cNvPicPr>
            <a:picLocks noChangeAspect="1"/>
          </p:cNvPicPr>
          <p:nvPr/>
        </p:nvPicPr>
        <p:blipFill>
          <a:blip r:embed="rId2"/>
          <a:stretch>
            <a:fillRect/>
          </a:stretch>
        </p:blipFill>
        <p:spPr>
          <a:xfrm>
            <a:off x="364624" y="208506"/>
            <a:ext cx="3631790" cy="3544627"/>
          </a:xfrm>
          <a:prstGeom prst="rect">
            <a:avLst/>
          </a:prstGeom>
        </p:spPr>
      </p:pic>
      <p:pic>
        <p:nvPicPr>
          <p:cNvPr id="6" name="Picture 5" descr="jeuRZPZYSLW2nRVlCsvMdQ_thumb_2c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1957" y="208506"/>
            <a:ext cx="3272935" cy="2454701"/>
          </a:xfrm>
          <a:prstGeom prst="rect">
            <a:avLst/>
          </a:prstGeom>
        </p:spPr>
      </p:pic>
      <p:sp>
        <p:nvSpPr>
          <p:cNvPr id="7" name="Rectangle 6"/>
          <p:cNvSpPr/>
          <p:nvPr/>
        </p:nvSpPr>
        <p:spPr>
          <a:xfrm>
            <a:off x="4287657" y="2858681"/>
            <a:ext cx="4572000" cy="2308324"/>
          </a:xfrm>
          <a:prstGeom prst="rect">
            <a:avLst/>
          </a:prstGeom>
        </p:spPr>
        <p:txBody>
          <a:bodyPr>
            <a:spAutoFit/>
          </a:bodyPr>
          <a:lstStyle/>
          <a:p>
            <a:r>
              <a:rPr lang="en-GB" dirty="0"/>
              <a:t>“The aim of science is to seek the simplest explanations of complex facts. We are apt to fall into the error of thinking that the facts are simple because simplicity is the goal of our quest. The guiding motto in the life of every natural philosopher should be, 'Seek simplicity and distrust it.</a:t>
            </a:r>
            <a:r>
              <a:rPr lang="en-GB" dirty="0" smtClean="0"/>
              <a:t>”</a:t>
            </a:r>
          </a:p>
          <a:p>
            <a:r>
              <a:rPr lang="en-GB" dirty="0" smtClean="0"/>
              <a:t>Alfred North Whitehead</a:t>
            </a:r>
            <a:endParaRPr lang="en-GB" dirty="0"/>
          </a:p>
        </p:txBody>
      </p:sp>
    </p:spTree>
    <p:extLst>
      <p:ext uri="{BB962C8B-B14F-4D97-AF65-F5344CB8AC3E}">
        <p14:creationId xmlns:p14="http://schemas.microsoft.com/office/powerpoint/2010/main" val="1897323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3391" y="1"/>
            <a:ext cx="4566649" cy="3980596"/>
          </a:xfrm>
          <a:prstGeom prst="rect">
            <a:avLst/>
          </a:prstGeom>
        </p:spPr>
      </p:pic>
      <p:sp>
        <p:nvSpPr>
          <p:cNvPr id="6" name="Rectangle 5"/>
          <p:cNvSpPr/>
          <p:nvPr/>
        </p:nvSpPr>
        <p:spPr>
          <a:xfrm>
            <a:off x="1258964" y="5070671"/>
            <a:ext cx="4597758" cy="369332"/>
          </a:xfrm>
          <a:prstGeom prst="rect">
            <a:avLst/>
          </a:prstGeom>
        </p:spPr>
        <p:txBody>
          <a:bodyPr wrap="none">
            <a:spAutoFit/>
          </a:bodyPr>
          <a:lstStyle/>
          <a:p>
            <a:r>
              <a:rPr lang="en-GB" dirty="0"/>
              <a:t>https://</a:t>
            </a:r>
            <a:r>
              <a:rPr lang="en-GB" dirty="0" err="1"/>
              <a:t>www.nature.com</a:t>
            </a:r>
            <a:r>
              <a:rPr lang="en-GB" dirty="0"/>
              <a:t>/articles/nrmicro818</a:t>
            </a:r>
          </a:p>
        </p:txBody>
      </p:sp>
    </p:spTree>
    <p:extLst>
      <p:ext uri="{BB962C8B-B14F-4D97-AF65-F5344CB8AC3E}">
        <p14:creationId xmlns:p14="http://schemas.microsoft.com/office/powerpoint/2010/main" val="24999661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757144" y="1137313"/>
            <a:ext cx="7175299" cy="395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GB" dirty="0" smtClean="0"/>
              <a:t>Our story begins...</a:t>
            </a:r>
            <a:endParaRPr lang="en-GB" dirty="0"/>
          </a:p>
        </p:txBody>
      </p:sp>
    </p:spTree>
    <p:extLst>
      <p:ext uri="{BB962C8B-B14F-4D97-AF65-F5344CB8AC3E}">
        <p14:creationId xmlns:p14="http://schemas.microsoft.com/office/powerpoint/2010/main" val="7851599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Title 1"/>
          <p:cNvSpPr>
            <a:spLocks noGrp="1"/>
          </p:cNvSpPr>
          <p:nvPr>
            <p:ph type="title"/>
          </p:nvPr>
        </p:nvSpPr>
        <p:spPr/>
        <p:txBody>
          <a:bodyPr lIns="82276" tIns="41138" rIns="82276" bIns="41138"/>
          <a:lstStyle/>
          <a:p>
            <a:pPr eaLnBrk="1" hangingPunct="1"/>
            <a:r>
              <a:rPr lang="en-GB" sz="2800" i="1" dirty="0" smtClean="0">
                <a:latin typeface="Bookman Old Style" charset="0"/>
              </a:rPr>
              <a:t>The </a:t>
            </a:r>
            <a:r>
              <a:rPr lang="en-GB" sz="2800" i="1" dirty="0" smtClean="0">
                <a:latin typeface="Bookman Old Style" charset="0"/>
              </a:rPr>
              <a:t>E</a:t>
            </a:r>
            <a:r>
              <a:rPr lang="en-GB" sz="2800" i="1" dirty="0">
                <a:latin typeface="Bookman Old Style" charset="0"/>
              </a:rPr>
              <a:t>. coli O104:H4 </a:t>
            </a:r>
            <a:r>
              <a:rPr lang="en-GB" altLang="ja-JP" sz="2800" i="1" dirty="0" err="1" smtClean="0">
                <a:latin typeface="Bookman Old Style" charset="0"/>
              </a:rPr>
              <a:t>sproutbreak</a:t>
            </a:r>
            <a:endParaRPr lang="en-GB" sz="2800" i="1" dirty="0">
              <a:latin typeface="Bookman Old Style" charset="0"/>
            </a:endParaRPr>
          </a:p>
        </p:txBody>
      </p:sp>
      <p:sp>
        <p:nvSpPr>
          <p:cNvPr id="104450" name="Content Placeholder 2"/>
          <p:cNvSpPr>
            <a:spLocks noGrp="1"/>
          </p:cNvSpPr>
          <p:nvPr>
            <p:ph sz="quarter" idx="1"/>
          </p:nvPr>
        </p:nvSpPr>
        <p:spPr>
          <a:xfrm>
            <a:off x="301625" y="964408"/>
            <a:ext cx="4476750" cy="4267235"/>
          </a:xfrm>
        </p:spPr>
        <p:txBody>
          <a:bodyPr lIns="82276" tIns="41138" rIns="82276" bIns="41138"/>
          <a:lstStyle/>
          <a:p>
            <a:pPr eaLnBrk="1" hangingPunct="1"/>
            <a:r>
              <a:rPr lang="en-GB" dirty="0">
                <a:latin typeface="Gill Sans MT" charset="0"/>
              </a:rPr>
              <a:t>May-June 2011</a:t>
            </a:r>
          </a:p>
          <a:p>
            <a:pPr lvl="1" eaLnBrk="1" hangingPunct="1"/>
            <a:r>
              <a:rPr lang="en-GB" dirty="0">
                <a:latin typeface="Gill Sans MT" charset="0"/>
              </a:rPr>
              <a:t>&gt;5000 cases</a:t>
            </a:r>
          </a:p>
          <a:p>
            <a:pPr lvl="1" eaLnBrk="1" hangingPunct="1"/>
            <a:r>
              <a:rPr lang="en-GB" dirty="0">
                <a:latin typeface="Gill Sans MT" charset="0"/>
              </a:rPr>
              <a:t> &gt;50 deaths</a:t>
            </a:r>
          </a:p>
          <a:p>
            <a:pPr eaLnBrk="1" hangingPunct="1"/>
            <a:r>
              <a:rPr lang="en-GB" dirty="0">
                <a:latin typeface="Gill Sans MT" charset="0"/>
              </a:rPr>
              <a:t>Link to sprouting seeds</a:t>
            </a:r>
          </a:p>
          <a:p>
            <a:pPr lvl="1" eaLnBrk="1" hangingPunct="1"/>
            <a:r>
              <a:rPr lang="en-GB" dirty="0">
                <a:latin typeface="Gill Sans MT" charset="0"/>
              </a:rPr>
              <a:t>High risk of haemolytic-uraemic syndrome</a:t>
            </a:r>
          </a:p>
          <a:p>
            <a:pPr lvl="1" eaLnBrk="1" hangingPunct="1"/>
            <a:r>
              <a:rPr lang="en-GB" dirty="0">
                <a:latin typeface="Gill Sans MT" charset="0"/>
              </a:rPr>
              <a:t>Females particularly at </a:t>
            </a:r>
            <a:r>
              <a:rPr lang="en-GB" dirty="0" smtClean="0">
                <a:latin typeface="Gill Sans MT" charset="0"/>
              </a:rPr>
              <a:t>risk</a:t>
            </a:r>
          </a:p>
          <a:p>
            <a:pPr eaLnBrk="1" hangingPunct="1"/>
            <a:r>
              <a:rPr lang="en-GB" sz="2800" dirty="0">
                <a:latin typeface="Gill Sans MT" charset="0"/>
              </a:rPr>
              <a:t>Infection still presents threat even in the most advanced </a:t>
            </a:r>
            <a:r>
              <a:rPr lang="en-GB" sz="2800" dirty="0" smtClean="0">
                <a:latin typeface="Gill Sans MT" charset="0"/>
              </a:rPr>
              <a:t>societies!</a:t>
            </a:r>
            <a:endParaRPr lang="en-GB" sz="2800" dirty="0">
              <a:latin typeface="Gill Sans MT" charset="0"/>
            </a:endParaRPr>
          </a:p>
          <a:p>
            <a:pPr eaLnBrk="1" hangingPunct="1"/>
            <a:endParaRPr lang="en-GB" dirty="0">
              <a:latin typeface="Gill Sans MT" charset="0"/>
            </a:endParaRPr>
          </a:p>
          <a:p>
            <a:pPr eaLnBrk="1" hangingPunct="1">
              <a:buFont typeface="Wingdings 2" charset="0"/>
              <a:buNone/>
            </a:pPr>
            <a:endParaRPr lang="en-GB" dirty="0">
              <a:latin typeface="Gill Sans MT" charset="0"/>
            </a:endParaRPr>
          </a:p>
        </p:txBody>
      </p:sp>
      <p:pic>
        <p:nvPicPr>
          <p:cNvPr id="4" name="Picture 3"/>
          <p:cNvPicPr>
            <a:picLocks noChangeAspect="1"/>
          </p:cNvPicPr>
          <p:nvPr/>
        </p:nvPicPr>
        <p:blipFill>
          <a:blip r:embed="rId2"/>
          <a:stretch>
            <a:fillRect/>
          </a:stretch>
        </p:blipFill>
        <p:spPr>
          <a:xfrm>
            <a:off x="5448311" y="1038490"/>
            <a:ext cx="3427413" cy="4099718"/>
          </a:xfrm>
          <a:prstGeom prst="rect">
            <a:avLst/>
          </a:prstGeom>
          <a:ln w="3175" cap="sq" cmpd="sng">
            <a:solidFill>
              <a:srgbClr val="000000"/>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72750" y="1144915"/>
            <a:ext cx="1306955" cy="1089129"/>
          </a:xfrm>
          <a:prstGeom prst="ellipse">
            <a:avLst/>
          </a:prstGeom>
          <a:ln w="3175" cap="rnd" cmpd="sng">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164139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63575" y="87314"/>
            <a:ext cx="8159750" cy="515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Rectangle 2"/>
          <p:cNvSpPr>
            <a:spLocks noChangeArrowheads="1"/>
          </p:cNvSpPr>
          <p:nvPr/>
        </p:nvSpPr>
        <p:spPr bwMode="auto">
          <a:xfrm>
            <a:off x="5051429" y="5315489"/>
            <a:ext cx="4040355" cy="32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5" tIns="41148" rIns="82295" bIns="41148">
            <a:spAutoFit/>
          </a:bodyPr>
          <a:lstStyle/>
          <a:p>
            <a:r>
              <a:rPr lang="en-US" sz="1600"/>
              <a:t>Frank </a:t>
            </a:r>
            <a:r>
              <a:rPr lang="en-US" sz="1600" i="1"/>
              <a:t>et al </a:t>
            </a:r>
            <a:r>
              <a:rPr lang="en-US" sz="1600"/>
              <a:t>DOI: 10.1056/NEJMoa1106483</a:t>
            </a:r>
          </a:p>
        </p:txBody>
      </p:sp>
    </p:spTree>
    <p:extLst>
      <p:ext uri="{BB962C8B-B14F-4D97-AF65-F5344CB8AC3E}">
        <p14:creationId xmlns:p14="http://schemas.microsoft.com/office/powerpoint/2010/main" val="268087445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5780" y="1200150"/>
            <a:ext cx="3886200" cy="21717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Oval Callout 5"/>
          <p:cNvSpPr/>
          <p:nvPr/>
        </p:nvSpPr>
        <p:spPr>
          <a:xfrm>
            <a:off x="1211275" y="113771"/>
            <a:ext cx="6721475" cy="1543844"/>
          </a:xfrm>
          <a:prstGeom prst="wedgeEllipseCallout">
            <a:avLst/>
          </a:prstGeom>
        </p:spPr>
        <p:style>
          <a:lnRef idx="2">
            <a:schemeClr val="accent4">
              <a:shade val="50000"/>
            </a:schemeClr>
          </a:lnRef>
          <a:fillRef idx="1">
            <a:schemeClr val="accent4"/>
          </a:fillRef>
          <a:effectRef idx="0">
            <a:schemeClr val="accent4"/>
          </a:effectRef>
          <a:fontRef idx="minor">
            <a:schemeClr val="lt1"/>
          </a:fontRef>
        </p:style>
        <p:txBody>
          <a:bodyPr lIns="82295" tIns="41148" rIns="82295" bIns="41148" anchor="ctr"/>
          <a:lstStyle/>
          <a:p>
            <a:pPr>
              <a:defRPr/>
            </a:pPr>
            <a:r>
              <a:rPr lang="ja-JP" altLang="en-US">
                <a:solidFill>
                  <a:srgbClr val="FFFFFF"/>
                </a:solidFill>
                <a:latin typeface="Gill Sans MT" charset="0"/>
                <a:ea typeface="ヒラギノ角ゴ ProN W3" charset="0"/>
                <a:cs typeface="ヒラギノ角ゴ ProN W3" charset="0"/>
              </a:rPr>
              <a:t>“</a:t>
            </a:r>
            <a:r>
              <a:rPr lang="en-US">
                <a:solidFill>
                  <a:srgbClr val="FFFFFF"/>
                </a:solidFill>
                <a:latin typeface="Gill Sans MT" charset="0"/>
                <a:ea typeface="ヒラギノ角ゴ ProN W3" charset="0"/>
                <a:cs typeface="ヒラギノ角ゴ ProN W3" charset="0"/>
              </a:rPr>
              <a:t>Calling International Rescue…</a:t>
            </a:r>
            <a:r>
              <a:rPr lang="ja-JP" altLang="en-US">
                <a:solidFill>
                  <a:srgbClr val="FFFFFF"/>
                </a:solidFill>
                <a:latin typeface="Gill Sans MT" charset="0"/>
                <a:ea typeface="ヒラギノ角ゴ ProN W3" charset="0"/>
                <a:cs typeface="ヒラギノ角ゴ ProN W3" charset="0"/>
              </a:rPr>
              <a:t>”</a:t>
            </a:r>
            <a:endParaRPr lang="en-US">
              <a:solidFill>
                <a:srgbClr val="FFFFFF"/>
              </a:solidFill>
              <a:latin typeface="Gill Sans MT" charset="0"/>
              <a:ea typeface="ヒラギノ角ゴ ProN W3" charset="0"/>
              <a:cs typeface="ヒラギノ角ゴ ProN W3" charset="0"/>
            </a:endParaRPr>
          </a:p>
        </p:txBody>
      </p:sp>
      <p:sp>
        <p:nvSpPr>
          <p:cNvPr id="21507" name="TextBox 6"/>
          <p:cNvSpPr txBox="1">
            <a:spLocks noChangeArrowheads="1"/>
          </p:cNvSpPr>
          <p:nvPr/>
        </p:nvSpPr>
        <p:spPr bwMode="auto">
          <a:xfrm>
            <a:off x="1241432" y="3771643"/>
            <a:ext cx="7450243" cy="1006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5" tIns="41148" rIns="82295" bIns="41148">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eaLnBrk="1" hangingPunct="1"/>
            <a:r>
              <a:rPr lang="en-US" sz="3000">
                <a:solidFill>
                  <a:srgbClr val="000000"/>
                </a:solidFill>
                <a:latin typeface="Gill Sans" charset="0"/>
                <a:ea typeface="ヒラギノ角ゴ ProN W3" charset="0"/>
                <a:cs typeface="ヒラギノ角ゴ ProN W3" charset="0"/>
                <a:sym typeface="Gill Sans" charset="0"/>
              </a:rPr>
              <a:t>Herr Doktor Holger Rohde</a:t>
            </a:r>
          </a:p>
          <a:p>
            <a:pPr eaLnBrk="1" hangingPunct="1"/>
            <a:r>
              <a:rPr lang="en-US" sz="3000">
                <a:solidFill>
                  <a:srgbClr val="000000"/>
                </a:solidFill>
                <a:latin typeface="Gill Sans" charset="0"/>
                <a:ea typeface="ヒラギノ角ゴ ProN W3" charset="0"/>
                <a:cs typeface="ヒラギノ角ゴ ProN W3" charset="0"/>
                <a:sym typeface="Gill Sans" charset="0"/>
              </a:rPr>
              <a:t>UKE Universitätsklinikum Hamburg-Eppendorf</a:t>
            </a:r>
          </a:p>
        </p:txBody>
      </p:sp>
    </p:spTree>
    <p:extLst>
      <p:ext uri="{BB962C8B-B14F-4D97-AF65-F5344CB8AC3E}">
        <p14:creationId xmlns:p14="http://schemas.microsoft.com/office/powerpoint/2010/main" val="50398261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5780" y="1200150"/>
            <a:ext cx="3886200" cy="21717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5" name="Oval Callout 14"/>
          <p:cNvSpPr/>
          <p:nvPr/>
        </p:nvSpPr>
        <p:spPr>
          <a:xfrm>
            <a:off x="1211275" y="113771"/>
            <a:ext cx="6721475" cy="1543844"/>
          </a:xfrm>
          <a:prstGeom prst="wedgeEllipseCallout">
            <a:avLst/>
          </a:prstGeom>
        </p:spPr>
        <p:style>
          <a:lnRef idx="2">
            <a:schemeClr val="accent4">
              <a:shade val="50000"/>
            </a:schemeClr>
          </a:lnRef>
          <a:fillRef idx="1">
            <a:schemeClr val="accent4"/>
          </a:fillRef>
          <a:effectRef idx="0">
            <a:schemeClr val="accent4"/>
          </a:effectRef>
          <a:fontRef idx="minor">
            <a:schemeClr val="lt1"/>
          </a:fontRef>
        </p:style>
        <p:txBody>
          <a:bodyPr lIns="82295" tIns="41148" rIns="82295" bIns="41148" anchor="ctr"/>
          <a:lstStyle/>
          <a:p>
            <a:pPr>
              <a:defRPr/>
            </a:pPr>
            <a:r>
              <a:rPr lang="ja-JP" altLang="en-US">
                <a:solidFill>
                  <a:srgbClr val="FFFFFF"/>
                </a:solidFill>
                <a:latin typeface="Gill Sans MT" charset="0"/>
                <a:ea typeface="ヒラギノ角ゴ ProN W3" charset="0"/>
                <a:cs typeface="ヒラギノ角ゴ ProN W3" charset="0"/>
              </a:rPr>
              <a:t>“</a:t>
            </a:r>
            <a:r>
              <a:rPr lang="en-US">
                <a:solidFill>
                  <a:srgbClr val="FFFFFF"/>
                </a:solidFill>
                <a:latin typeface="Gill Sans MT" charset="0"/>
                <a:ea typeface="ヒラギノ角ゴ ProN W3" charset="0"/>
                <a:cs typeface="ヒラギノ角ゴ ProN W3" charset="0"/>
              </a:rPr>
              <a:t>Calling International Rescue…</a:t>
            </a:r>
            <a:r>
              <a:rPr lang="ja-JP" altLang="en-US">
                <a:solidFill>
                  <a:srgbClr val="FFFFFF"/>
                </a:solidFill>
                <a:latin typeface="Gill Sans MT" charset="0"/>
                <a:ea typeface="ヒラギノ角ゴ ProN W3" charset="0"/>
                <a:cs typeface="ヒラギノ角ゴ ProN W3" charset="0"/>
              </a:rPr>
              <a:t>”</a:t>
            </a:r>
            <a:endParaRPr lang="en-US">
              <a:solidFill>
                <a:srgbClr val="FFFFFF"/>
              </a:solidFill>
              <a:latin typeface="Gill Sans MT" charset="0"/>
              <a:ea typeface="ヒラギノ角ゴ ProN W3" charset="0"/>
              <a:cs typeface="ヒラギノ角ゴ ProN W3"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138622" y="2057136"/>
            <a:ext cx="5005387" cy="324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80833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Origin.thmx</Template>
  <TotalTime>10257</TotalTime>
  <Words>932</Words>
  <Application>Microsoft Macintosh PowerPoint</Application>
  <PresentationFormat>On-screen Show (16:10)</PresentationFormat>
  <Paragraphs>125</Paragraphs>
  <Slides>37</Slides>
  <Notes>3</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Origin</vt:lpstr>
      <vt:lpstr>Breaking Paradigms The German STEC outbreak</vt:lpstr>
      <vt:lpstr>Breaking paradigms</vt:lpstr>
      <vt:lpstr>E. coli pathotypes</vt:lpstr>
      <vt:lpstr>PowerPoint Presentation</vt:lpstr>
      <vt:lpstr>Our story begins...</vt:lpstr>
      <vt:lpstr>The E. coli O104:H4 sproutbreak</vt:lpstr>
      <vt:lpstr>PowerPoint Presentation</vt:lpstr>
      <vt:lpstr>PowerPoint Presentation</vt:lpstr>
      <vt:lpstr>PowerPoint Presentation</vt:lpstr>
      <vt:lpstr>PowerPoint Presentation</vt:lpstr>
      <vt:lpstr>PowerPoint Presentation</vt:lpstr>
      <vt:lpstr>Crowd-sourcing the genome</vt:lpstr>
      <vt:lpstr>Crowd-sourcing the genome</vt:lpstr>
      <vt:lpstr>PowerPoint Presentation</vt:lpstr>
      <vt:lpstr>PowerPoint Presentation</vt:lpstr>
      <vt:lpstr>Squaring the circle…</vt:lpstr>
      <vt:lpstr>Take-away messages</vt:lpstr>
      <vt:lpstr> Take-away messages</vt:lpstr>
      <vt:lpstr>Benchtop sequencers</vt:lpstr>
      <vt:lpstr>PowerPoint Presentation</vt:lpstr>
      <vt:lpstr>Over to Germany But where next…?</vt:lpstr>
      <vt:lpstr>Evolution of Technology 21st century problems, but 19th century techniques!</vt:lpstr>
      <vt:lpstr>PowerPoint Presentation</vt:lpstr>
      <vt:lpstr>The first sample we looked at…</vt:lpstr>
      <vt:lpstr>PowerPoint Presentation</vt:lpstr>
      <vt:lpstr>Geoff Smith to the rescue…!</vt:lpstr>
      <vt:lpstr>PowerPoint Presentation</vt:lpstr>
      <vt:lpstr>PowerPoint Presentation</vt:lpstr>
      <vt:lpstr>PowerPoint Presentation</vt:lpstr>
      <vt:lpstr>PowerPoint Presentation</vt:lpstr>
      <vt:lpstr>But aligning against known genome is cheating….</vt:lpstr>
      <vt:lpstr>PowerPoint Presentation</vt:lpstr>
      <vt:lpstr>PowerPoint Presentation</vt:lpstr>
      <vt:lpstr>PowerPoint Presentation</vt:lpstr>
      <vt:lpstr>PowerPoint Presentation</vt:lpstr>
      <vt:lpstr>Breaking paradigms</vt:lpstr>
      <vt:lpstr>PowerPoint Presentation</vt:lpstr>
    </vt:vector>
  </TitlesOfParts>
  <Manager/>
  <Company>University of Birmingham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Research Interests  and Achievements</dc:title>
  <dc:subject/>
  <dc:creator>Mark Pallen</dc:creator>
  <cp:keywords/>
  <dc:description/>
  <cp:lastModifiedBy>Mark Pallen</cp:lastModifiedBy>
  <cp:revision>767</cp:revision>
  <dcterms:created xsi:type="dcterms:W3CDTF">2012-11-30T07:46:31Z</dcterms:created>
  <dcterms:modified xsi:type="dcterms:W3CDTF">2022-10-26T14:19:28Z</dcterms:modified>
  <cp:category/>
</cp:coreProperties>
</file>